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9" r:id="rId1"/>
  </p:sldMasterIdLst>
  <p:handoutMasterIdLst>
    <p:handoutMasterId r:id="rId7"/>
  </p:handoutMasterIdLst>
  <p:sldIdLst>
    <p:sldId id="256" r:id="rId2"/>
    <p:sldId id="257" r:id="rId3"/>
    <p:sldId id="258" r:id="rId4"/>
    <p:sldId id="259" r:id="rId5"/>
    <p:sldId id="260" r:id="rId6"/>
  </p:sldIdLst>
  <p:sldSz cx="5330825" cy="7562850"/>
  <p:notesSz cx="6954838" cy="9240838"/>
  <p:defaultTextStyle>
    <a:defPPr>
      <a:defRPr lang="en-US"/>
    </a:defPPr>
    <a:lvl1pPr marL="0" algn="l" defTabSz="171587" rtl="0" eaLnBrk="1" latinLnBrk="0" hangingPunct="1">
      <a:defRPr sz="676" kern="1200">
        <a:solidFill>
          <a:schemeClr val="tx1"/>
        </a:solidFill>
        <a:latin typeface="+mn-lt"/>
        <a:ea typeface="+mn-ea"/>
        <a:cs typeface="+mn-cs"/>
      </a:defRPr>
    </a:lvl1pPr>
    <a:lvl2pPr marL="171587" algn="l" defTabSz="171587" rtl="0" eaLnBrk="1" latinLnBrk="0" hangingPunct="1">
      <a:defRPr sz="676" kern="1200">
        <a:solidFill>
          <a:schemeClr val="tx1"/>
        </a:solidFill>
        <a:latin typeface="+mn-lt"/>
        <a:ea typeface="+mn-ea"/>
        <a:cs typeface="+mn-cs"/>
      </a:defRPr>
    </a:lvl2pPr>
    <a:lvl3pPr marL="343174" algn="l" defTabSz="171587" rtl="0" eaLnBrk="1" latinLnBrk="0" hangingPunct="1">
      <a:defRPr sz="676" kern="1200">
        <a:solidFill>
          <a:schemeClr val="tx1"/>
        </a:solidFill>
        <a:latin typeface="+mn-lt"/>
        <a:ea typeface="+mn-ea"/>
        <a:cs typeface="+mn-cs"/>
      </a:defRPr>
    </a:lvl3pPr>
    <a:lvl4pPr marL="514761" algn="l" defTabSz="171587" rtl="0" eaLnBrk="1" latinLnBrk="0" hangingPunct="1">
      <a:defRPr sz="676" kern="1200">
        <a:solidFill>
          <a:schemeClr val="tx1"/>
        </a:solidFill>
        <a:latin typeface="+mn-lt"/>
        <a:ea typeface="+mn-ea"/>
        <a:cs typeface="+mn-cs"/>
      </a:defRPr>
    </a:lvl4pPr>
    <a:lvl5pPr marL="686349" algn="l" defTabSz="171587" rtl="0" eaLnBrk="1" latinLnBrk="0" hangingPunct="1">
      <a:defRPr sz="676" kern="1200">
        <a:solidFill>
          <a:schemeClr val="tx1"/>
        </a:solidFill>
        <a:latin typeface="+mn-lt"/>
        <a:ea typeface="+mn-ea"/>
        <a:cs typeface="+mn-cs"/>
      </a:defRPr>
    </a:lvl5pPr>
    <a:lvl6pPr marL="857936" algn="l" defTabSz="171587" rtl="0" eaLnBrk="1" latinLnBrk="0" hangingPunct="1">
      <a:defRPr sz="676" kern="1200">
        <a:solidFill>
          <a:schemeClr val="tx1"/>
        </a:solidFill>
        <a:latin typeface="+mn-lt"/>
        <a:ea typeface="+mn-ea"/>
        <a:cs typeface="+mn-cs"/>
      </a:defRPr>
    </a:lvl6pPr>
    <a:lvl7pPr marL="1029523" algn="l" defTabSz="171587" rtl="0" eaLnBrk="1" latinLnBrk="0" hangingPunct="1">
      <a:defRPr sz="676" kern="1200">
        <a:solidFill>
          <a:schemeClr val="tx1"/>
        </a:solidFill>
        <a:latin typeface="+mn-lt"/>
        <a:ea typeface="+mn-ea"/>
        <a:cs typeface="+mn-cs"/>
      </a:defRPr>
    </a:lvl7pPr>
    <a:lvl8pPr marL="1201110" algn="l" defTabSz="171587" rtl="0" eaLnBrk="1" latinLnBrk="0" hangingPunct="1">
      <a:defRPr sz="676" kern="1200">
        <a:solidFill>
          <a:schemeClr val="tx1"/>
        </a:solidFill>
        <a:latin typeface="+mn-lt"/>
        <a:ea typeface="+mn-ea"/>
        <a:cs typeface="+mn-cs"/>
      </a:defRPr>
    </a:lvl8pPr>
    <a:lvl9pPr marL="1372697" algn="l" defTabSz="171587" rtl="0" eaLnBrk="1" latinLnBrk="0" hangingPunct="1">
      <a:defRPr sz="67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83" userDrawn="1">
          <p15:clr>
            <a:srgbClr val="A4A3A4"/>
          </p15:clr>
        </p15:guide>
        <p15:guide id="2" pos="8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98" d="100"/>
          <a:sy n="98" d="100"/>
        </p:scale>
        <p:origin x="3222" y="72"/>
      </p:cViewPr>
      <p:guideLst>
        <p:guide orient="horz" pos="1083"/>
        <p:guide pos="80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4" d="100"/>
          <a:sy n="44" d="100"/>
        </p:scale>
        <p:origin x="4472" y="23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73B8CC2-072C-55EE-E775-87C567547A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4073" cy="463356"/>
          </a:xfrm>
          <a:prstGeom prst="rect">
            <a:avLst/>
          </a:prstGeom>
        </p:spPr>
        <p:txBody>
          <a:bodyPr vert="horz" lIns="43105" tIns="21552" rIns="43105" bIns="21552" rtlCol="0"/>
          <a:lstStyle>
            <a:lvl1pPr algn="l">
              <a:defRPr sz="600"/>
            </a:lvl1pPr>
          </a:lstStyle>
          <a:p>
            <a:endParaRPr lang="en-A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1D5A13-5FC7-F6DF-009D-5DB68748AC8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39216" y="0"/>
            <a:ext cx="3014073" cy="463356"/>
          </a:xfrm>
          <a:prstGeom prst="rect">
            <a:avLst/>
          </a:prstGeom>
        </p:spPr>
        <p:txBody>
          <a:bodyPr vert="horz" lIns="43105" tIns="21552" rIns="43105" bIns="21552" rtlCol="0"/>
          <a:lstStyle>
            <a:lvl1pPr algn="r">
              <a:defRPr sz="600"/>
            </a:lvl1pPr>
          </a:lstStyle>
          <a:p>
            <a:fld id="{A611218C-4824-3B49-97B7-EF8F4292BAA1}" type="datetimeFigureOut">
              <a:rPr lang="en-AE" smtClean="0"/>
              <a:t>02/03/2025</a:t>
            </a:fld>
            <a:endParaRPr lang="en-A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258F19-A676-C316-23B4-8053F84180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77483"/>
            <a:ext cx="3014073" cy="463355"/>
          </a:xfrm>
          <a:prstGeom prst="rect">
            <a:avLst/>
          </a:prstGeom>
        </p:spPr>
        <p:txBody>
          <a:bodyPr vert="horz" lIns="43105" tIns="21552" rIns="43105" bIns="21552" rtlCol="0" anchor="b"/>
          <a:lstStyle>
            <a:lvl1pPr algn="l">
              <a:defRPr sz="600"/>
            </a:lvl1pPr>
          </a:lstStyle>
          <a:p>
            <a:endParaRPr lang="en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8E882C-849C-E7D8-0B48-C39345FE6CF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39216" y="8777483"/>
            <a:ext cx="3014073" cy="463355"/>
          </a:xfrm>
          <a:prstGeom prst="rect">
            <a:avLst/>
          </a:prstGeom>
        </p:spPr>
        <p:txBody>
          <a:bodyPr vert="horz" lIns="43105" tIns="21552" rIns="43105" bIns="21552" rtlCol="0" anchor="b"/>
          <a:lstStyle>
            <a:lvl1pPr algn="r">
              <a:defRPr sz="600"/>
            </a:lvl1pPr>
          </a:lstStyle>
          <a:p>
            <a:fld id="{11CFBCFA-03BF-E140-9E51-F14AC5633AC2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1294787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1" name="Group 450"/>
          <p:cNvGrpSpPr/>
          <p:nvPr/>
        </p:nvGrpSpPr>
        <p:grpSpPr>
          <a:xfrm>
            <a:off x="1" y="0"/>
            <a:ext cx="5570527" cy="7557598"/>
            <a:chOff x="1524000" y="0"/>
            <a:chExt cx="9555163" cy="6853238"/>
          </a:xfrm>
        </p:grpSpPr>
        <p:sp>
          <p:nvSpPr>
            <p:cNvPr id="452" name="Freeform 6"/>
            <p:cNvSpPr/>
            <p:nvPr/>
          </p:nvSpPr>
          <p:spPr bwMode="auto">
            <a:xfrm>
              <a:off x="1524000" y="1331913"/>
              <a:ext cx="7837488" cy="5521325"/>
            </a:xfrm>
            <a:custGeom>
              <a:avLst/>
              <a:gdLst/>
              <a:ahLst/>
              <a:cxnLst/>
              <a:rect l="0" t="0" r="r" b="b"/>
              <a:pathLst>
                <a:path w="1648" h="1161">
                  <a:moveTo>
                    <a:pt x="1362" y="1161"/>
                  </a:moveTo>
                  <a:cubicBezTo>
                    <a:pt x="1648" y="920"/>
                    <a:pt x="1283" y="505"/>
                    <a:pt x="1097" y="326"/>
                  </a:cubicBezTo>
                  <a:cubicBezTo>
                    <a:pt x="926" y="162"/>
                    <a:pt x="709" y="35"/>
                    <a:pt x="470" y="14"/>
                  </a:cubicBezTo>
                  <a:cubicBezTo>
                    <a:pt x="315" y="0"/>
                    <a:pt x="142" y="49"/>
                    <a:pt x="0" y="138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3" name="Freeform 7"/>
            <p:cNvSpPr/>
            <p:nvPr/>
          </p:nvSpPr>
          <p:spPr bwMode="auto">
            <a:xfrm>
              <a:off x="1524000" y="5564188"/>
              <a:ext cx="1412875" cy="1284288"/>
            </a:xfrm>
            <a:custGeom>
              <a:avLst/>
              <a:gdLst/>
              <a:ahLst/>
              <a:cxnLst/>
              <a:rect l="0" t="0" r="r" b="b"/>
              <a:pathLst>
                <a:path w="297" h="270">
                  <a:moveTo>
                    <a:pt x="0" y="0"/>
                  </a:moveTo>
                  <a:cubicBezTo>
                    <a:pt x="73" y="119"/>
                    <a:pt x="186" y="220"/>
                    <a:pt x="297" y="27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4" name="Freeform 8"/>
            <p:cNvSpPr/>
            <p:nvPr/>
          </p:nvSpPr>
          <p:spPr bwMode="auto">
            <a:xfrm>
              <a:off x="1524000" y="2030413"/>
              <a:ext cx="6510338" cy="4813300"/>
            </a:xfrm>
            <a:custGeom>
              <a:avLst/>
              <a:gdLst/>
              <a:ahLst/>
              <a:cxnLst/>
              <a:rect l="0" t="0" r="r" b="b"/>
              <a:pathLst>
                <a:path w="1369" h="1012">
                  <a:moveTo>
                    <a:pt x="845" y="1012"/>
                  </a:moveTo>
                  <a:cubicBezTo>
                    <a:pt x="1043" y="967"/>
                    <a:pt x="1369" y="853"/>
                    <a:pt x="1263" y="588"/>
                  </a:cubicBezTo>
                  <a:cubicBezTo>
                    <a:pt x="1164" y="340"/>
                    <a:pt x="861" y="107"/>
                    <a:pt x="602" y="49"/>
                  </a:cubicBezTo>
                  <a:cubicBezTo>
                    <a:pt x="383" y="0"/>
                    <a:pt x="135" y="97"/>
                    <a:pt x="0" y="28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5" name="Freeform 9"/>
            <p:cNvSpPr/>
            <p:nvPr/>
          </p:nvSpPr>
          <p:spPr bwMode="auto">
            <a:xfrm>
              <a:off x="1528763" y="6207125"/>
              <a:ext cx="717550" cy="646113"/>
            </a:xfrm>
            <a:custGeom>
              <a:avLst/>
              <a:gdLst/>
              <a:ahLst/>
              <a:cxnLst/>
              <a:rect l="0" t="0" r="r" b="b"/>
              <a:pathLst>
                <a:path w="151" h="136">
                  <a:moveTo>
                    <a:pt x="0" y="0"/>
                  </a:moveTo>
                  <a:cubicBezTo>
                    <a:pt x="45" y="52"/>
                    <a:pt x="97" y="99"/>
                    <a:pt x="151" y="13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6" name="Freeform 10"/>
            <p:cNvSpPr/>
            <p:nvPr/>
          </p:nvSpPr>
          <p:spPr bwMode="auto">
            <a:xfrm>
              <a:off x="1524000" y="1806575"/>
              <a:ext cx="6753225" cy="5046663"/>
            </a:xfrm>
            <a:custGeom>
              <a:avLst/>
              <a:gdLst/>
              <a:ahLst/>
              <a:cxnLst/>
              <a:rect l="0" t="0" r="r" b="b"/>
              <a:pathLst>
                <a:path w="1420" h="1061">
                  <a:moveTo>
                    <a:pt x="1034" y="1061"/>
                  </a:moveTo>
                  <a:cubicBezTo>
                    <a:pt x="1148" y="1019"/>
                    <a:pt x="1283" y="957"/>
                    <a:pt x="1345" y="845"/>
                  </a:cubicBezTo>
                  <a:cubicBezTo>
                    <a:pt x="1420" y="710"/>
                    <a:pt x="1338" y="570"/>
                    <a:pt x="1249" y="466"/>
                  </a:cubicBezTo>
                  <a:cubicBezTo>
                    <a:pt x="1068" y="253"/>
                    <a:pt x="816" y="57"/>
                    <a:pt x="530" y="23"/>
                  </a:cubicBezTo>
                  <a:cubicBezTo>
                    <a:pt x="336" y="0"/>
                    <a:pt x="140" y="87"/>
                    <a:pt x="0" y="22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7" name="Freeform 11"/>
            <p:cNvSpPr/>
            <p:nvPr/>
          </p:nvSpPr>
          <p:spPr bwMode="auto">
            <a:xfrm>
              <a:off x="1524000" y="669925"/>
              <a:ext cx="8797925" cy="6183313"/>
            </a:xfrm>
            <a:custGeom>
              <a:avLst/>
              <a:gdLst/>
              <a:ahLst/>
              <a:cxnLst/>
              <a:rect l="0" t="0" r="r" b="b"/>
              <a:pathLst>
                <a:path w="1850" h="1300">
                  <a:moveTo>
                    <a:pt x="1552" y="1300"/>
                  </a:moveTo>
                  <a:cubicBezTo>
                    <a:pt x="1850" y="1019"/>
                    <a:pt x="1504" y="652"/>
                    <a:pt x="1288" y="447"/>
                  </a:cubicBezTo>
                  <a:cubicBezTo>
                    <a:pt x="1085" y="255"/>
                    <a:pt x="838" y="90"/>
                    <a:pt x="559" y="37"/>
                  </a:cubicBezTo>
                  <a:cubicBezTo>
                    <a:pt x="364" y="0"/>
                    <a:pt x="171" y="40"/>
                    <a:pt x="0" y="131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8" name="Freeform 12"/>
            <p:cNvSpPr/>
            <p:nvPr/>
          </p:nvSpPr>
          <p:spPr bwMode="auto">
            <a:xfrm>
              <a:off x="1524000" y="119063"/>
              <a:ext cx="9555163" cy="6734175"/>
            </a:xfrm>
            <a:custGeom>
              <a:avLst/>
              <a:gdLst/>
              <a:ahLst/>
              <a:cxnLst/>
              <a:rect l="0" t="0" r="r" b="b"/>
              <a:pathLst>
                <a:path w="2009" h="1416">
                  <a:moveTo>
                    <a:pt x="1725" y="1416"/>
                  </a:moveTo>
                  <a:cubicBezTo>
                    <a:pt x="2009" y="1117"/>
                    <a:pt x="1728" y="785"/>
                    <a:pt x="1492" y="565"/>
                  </a:cubicBezTo>
                  <a:cubicBezTo>
                    <a:pt x="1248" y="339"/>
                    <a:pt x="961" y="143"/>
                    <a:pt x="635" y="61"/>
                  </a:cubicBezTo>
                  <a:cubicBezTo>
                    <a:pt x="392" y="0"/>
                    <a:pt x="190" y="18"/>
                    <a:pt x="0" y="10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9" name="Freeform 13"/>
            <p:cNvSpPr/>
            <p:nvPr/>
          </p:nvSpPr>
          <p:spPr bwMode="auto">
            <a:xfrm>
              <a:off x="5419725" y="4763"/>
              <a:ext cx="5216525" cy="5368925"/>
            </a:xfrm>
            <a:custGeom>
              <a:avLst/>
              <a:gdLst/>
              <a:ahLst/>
              <a:cxnLst/>
              <a:rect l="0" t="0" r="r" b="b"/>
              <a:pathLst>
                <a:path w="1097" h="1129">
                  <a:moveTo>
                    <a:pt x="1097" y="1129"/>
                  </a:moveTo>
                  <a:cubicBezTo>
                    <a:pt x="1031" y="909"/>
                    <a:pt x="843" y="701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0" name="Freeform 15"/>
            <p:cNvSpPr/>
            <p:nvPr/>
          </p:nvSpPr>
          <p:spPr bwMode="auto">
            <a:xfrm>
              <a:off x="5813425" y="4763"/>
              <a:ext cx="4832350" cy="4822825"/>
            </a:xfrm>
            <a:custGeom>
              <a:avLst/>
              <a:gdLst/>
              <a:ahLst/>
              <a:cxnLst/>
              <a:rect l="0" t="0" r="r" b="b"/>
              <a:pathLst>
                <a:path w="1016" h="1014">
                  <a:moveTo>
                    <a:pt x="1016" y="1014"/>
                  </a:moveTo>
                  <a:cubicBezTo>
                    <a:pt x="934" y="849"/>
                    <a:pt x="802" y="6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1" name="Freeform 16"/>
            <p:cNvSpPr/>
            <p:nvPr/>
          </p:nvSpPr>
          <p:spPr bwMode="auto">
            <a:xfrm>
              <a:off x="6003925" y="4763"/>
              <a:ext cx="4641850" cy="4598988"/>
            </a:xfrm>
            <a:custGeom>
              <a:avLst/>
              <a:gdLst/>
              <a:ahLst/>
              <a:cxnLst/>
              <a:rect l="0" t="0" r="r" b="b"/>
              <a:pathLst>
                <a:path w="976" h="967">
                  <a:moveTo>
                    <a:pt x="976" y="967"/>
                  </a:moveTo>
                  <a:cubicBezTo>
                    <a:pt x="894" y="822"/>
                    <a:pt x="779" y="689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2" name="Freeform 17"/>
            <p:cNvSpPr/>
            <p:nvPr/>
          </p:nvSpPr>
          <p:spPr bwMode="auto">
            <a:xfrm>
              <a:off x="6203950" y="0"/>
              <a:ext cx="4441825" cy="4237038"/>
            </a:xfrm>
            <a:custGeom>
              <a:avLst/>
              <a:gdLst/>
              <a:ahLst/>
              <a:cxnLst/>
              <a:rect l="0" t="0" r="r" b="b"/>
              <a:pathLst>
                <a:path w="934" h="891">
                  <a:moveTo>
                    <a:pt x="934" y="891"/>
                  </a:moveTo>
                  <a:cubicBezTo>
                    <a:pt x="863" y="783"/>
                    <a:pt x="778" y="684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3" name="Freeform 18"/>
            <p:cNvSpPr/>
            <p:nvPr/>
          </p:nvSpPr>
          <p:spPr bwMode="auto">
            <a:xfrm>
              <a:off x="6456363" y="4763"/>
              <a:ext cx="4179888" cy="3986213"/>
            </a:xfrm>
            <a:custGeom>
              <a:avLst/>
              <a:gdLst/>
              <a:ahLst/>
              <a:cxnLst/>
              <a:rect l="0" t="0" r="r" b="b"/>
              <a:pathLst>
                <a:path w="879" h="838">
                  <a:moveTo>
                    <a:pt x="879" y="838"/>
                  </a:moveTo>
                  <a:cubicBezTo>
                    <a:pt x="821" y="755"/>
                    <a:pt x="756" y="679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4" name="Freeform 19"/>
            <p:cNvSpPr/>
            <p:nvPr/>
          </p:nvSpPr>
          <p:spPr bwMode="auto">
            <a:xfrm>
              <a:off x="6869113" y="4763"/>
              <a:ext cx="3776663" cy="3838575"/>
            </a:xfrm>
            <a:custGeom>
              <a:avLst/>
              <a:gdLst/>
              <a:ahLst/>
              <a:cxnLst/>
              <a:rect l="0" t="0" r="r" b="b"/>
              <a:pathLst>
                <a:path w="794" h="807">
                  <a:moveTo>
                    <a:pt x="794" y="807"/>
                  </a:moveTo>
                  <a:cubicBezTo>
                    <a:pt x="745" y="739"/>
                    <a:pt x="695" y="676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5" name="Freeform 20"/>
            <p:cNvSpPr/>
            <p:nvPr/>
          </p:nvSpPr>
          <p:spPr bwMode="auto">
            <a:xfrm>
              <a:off x="8758238" y="4763"/>
              <a:ext cx="1887538" cy="1355725"/>
            </a:xfrm>
            <a:custGeom>
              <a:avLst/>
              <a:gdLst/>
              <a:ahLst/>
              <a:cxnLst/>
              <a:rect l="0" t="0" r="r" b="b"/>
              <a:pathLst>
                <a:path w="397" h="285">
                  <a:moveTo>
                    <a:pt x="397" y="285"/>
                  </a:moveTo>
                  <a:cubicBezTo>
                    <a:pt x="270" y="182"/>
                    <a:pt x="138" y="8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6" name="Freeform 21"/>
            <p:cNvSpPr/>
            <p:nvPr/>
          </p:nvSpPr>
          <p:spPr bwMode="auto">
            <a:xfrm>
              <a:off x="9223375" y="9525"/>
              <a:ext cx="1422400" cy="1108075"/>
            </a:xfrm>
            <a:custGeom>
              <a:avLst/>
              <a:gdLst/>
              <a:ahLst/>
              <a:cxnLst/>
              <a:rect l="0" t="0" r="r" b="b"/>
              <a:pathLst>
                <a:path w="299" h="233">
                  <a:moveTo>
                    <a:pt x="299" y="233"/>
                  </a:moveTo>
                  <a:cubicBezTo>
                    <a:pt x="197" y="145"/>
                    <a:pt x="97" y="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7" name="Freeform 22"/>
            <p:cNvSpPr/>
            <p:nvPr/>
          </p:nvSpPr>
          <p:spPr bwMode="auto">
            <a:xfrm>
              <a:off x="10009188" y="4763"/>
              <a:ext cx="636588" cy="361950"/>
            </a:xfrm>
            <a:custGeom>
              <a:avLst/>
              <a:gdLst/>
              <a:ahLst/>
              <a:cxnLst/>
              <a:rect l="0" t="0" r="r" b="b"/>
              <a:pathLst>
                <a:path w="134" h="76">
                  <a:moveTo>
                    <a:pt x="0" y="0"/>
                  </a:moveTo>
                  <a:cubicBezTo>
                    <a:pt x="45" y="25"/>
                    <a:pt x="89" y="50"/>
                    <a:pt x="134" y="7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" name="Group 6"/>
          <p:cNvGrpSpPr/>
          <p:nvPr/>
        </p:nvGrpSpPr>
        <p:grpSpPr>
          <a:xfrm>
            <a:off x="748038" y="1288407"/>
            <a:ext cx="3839619" cy="5004203"/>
            <a:chOff x="1283114" y="1168329"/>
            <a:chExt cx="6586124" cy="4537816"/>
          </a:xfrm>
        </p:grpSpPr>
        <p:sp>
          <p:nvSpPr>
            <p:cNvPr id="39" name="Rectangle 38"/>
            <p:cNvSpPr/>
            <p:nvPr/>
          </p:nvSpPr>
          <p:spPr>
            <a:xfrm>
              <a:off x="1283114" y="1168329"/>
              <a:ext cx="6586124" cy="7315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283114" y="1973001"/>
              <a:ext cx="6586124" cy="33844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1" name="Isosceles Triangle 39"/>
            <p:cNvSpPr/>
            <p:nvPr/>
          </p:nvSpPr>
          <p:spPr>
            <a:xfrm rot="10800000">
              <a:off x="4362524" y="5355082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332" y="2266515"/>
            <a:ext cx="3747694" cy="1996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2798" spc="-66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332" y="4346590"/>
            <a:ext cx="3747694" cy="1471238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049" b="0">
                <a:solidFill>
                  <a:srgbClr val="FFFEFF"/>
                </a:solidFill>
              </a:defRPr>
            </a:lvl1pPr>
            <a:lvl2pPr marL="199897" indent="0" algn="ctr">
              <a:buNone/>
              <a:defRPr sz="874"/>
            </a:lvl2pPr>
            <a:lvl3pPr marL="399794" indent="0" algn="ctr">
              <a:buNone/>
              <a:defRPr sz="787"/>
            </a:lvl3pPr>
            <a:lvl4pPr marL="599691" indent="0" algn="ctr">
              <a:buNone/>
              <a:defRPr sz="700"/>
            </a:lvl4pPr>
            <a:lvl5pPr marL="799588" indent="0" algn="ctr">
              <a:buNone/>
              <a:defRPr sz="700"/>
            </a:lvl5pPr>
            <a:lvl6pPr marL="999485" indent="0" algn="ctr">
              <a:buNone/>
              <a:defRPr sz="700"/>
            </a:lvl6pPr>
            <a:lvl7pPr marL="1199382" indent="0" algn="ctr">
              <a:buNone/>
              <a:defRPr sz="700"/>
            </a:lvl7pPr>
            <a:lvl8pPr marL="1399279" indent="0" algn="ctr">
              <a:buNone/>
              <a:defRPr sz="700"/>
            </a:lvl8pPr>
            <a:lvl9pPr marL="1599176" indent="0" algn="ctr">
              <a:buNone/>
              <a:defRPr sz="7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3158" y="352933"/>
            <a:ext cx="1599248" cy="352933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1D8BD707-D9CF-40AE-B4C6-C98DA3205C09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3158" y="6867068"/>
            <a:ext cx="4579179" cy="352933"/>
          </a:xfrm>
        </p:spPr>
        <p:txBody>
          <a:bodyPr/>
          <a:lstStyle>
            <a:lvl1pPr algn="ctr">
              <a:defRPr/>
            </a:lvl1pPr>
          </a:lstStyle>
          <a:p>
            <a:endParaRPr lang="en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52525" y="352933"/>
            <a:ext cx="399812" cy="352933"/>
          </a:xfrm>
        </p:spPr>
        <p:txBody>
          <a:bodyPr/>
          <a:lstStyle/>
          <a:p>
            <a:fld id="{B6F15528-21DE-4FAA-801E-634DDDAF4B2B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1482971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84"/>
          <p:cNvGrpSpPr/>
          <p:nvPr/>
        </p:nvGrpSpPr>
        <p:grpSpPr>
          <a:xfrm>
            <a:off x="-166866" y="1"/>
            <a:ext cx="5492755" cy="7562851"/>
            <a:chOff x="1243013" y="0"/>
            <a:chExt cx="9402763" cy="6858001"/>
          </a:xfrm>
        </p:grpSpPr>
        <p:sp>
          <p:nvSpPr>
            <p:cNvPr id="86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2" name="Group 31"/>
          <p:cNvGrpSpPr/>
          <p:nvPr/>
        </p:nvGrpSpPr>
        <p:grpSpPr>
          <a:xfrm>
            <a:off x="373158" y="1874270"/>
            <a:ext cx="1916014" cy="3827103"/>
            <a:chOff x="640080" y="1699589"/>
            <a:chExt cx="3286552" cy="3470421"/>
          </a:xfrm>
        </p:grpSpPr>
        <p:sp>
          <p:nvSpPr>
            <p:cNvPr id="42" name="Rectangle 41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Rectangle 43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957" y="2591447"/>
            <a:ext cx="1815311" cy="2726920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4284" y="876398"/>
            <a:ext cx="2387703" cy="579740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266886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 flipH="1">
            <a:off x="0" y="1"/>
            <a:ext cx="5492755" cy="7562851"/>
            <a:chOff x="1243013" y="0"/>
            <a:chExt cx="9402763" cy="6858001"/>
          </a:xfrm>
        </p:grpSpPr>
        <p:sp>
          <p:nvSpPr>
            <p:cNvPr id="52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2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3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4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5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6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7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8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9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0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1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85" name="Group 84"/>
          <p:cNvGrpSpPr/>
          <p:nvPr/>
        </p:nvGrpSpPr>
        <p:grpSpPr>
          <a:xfrm>
            <a:off x="3047930" y="1874270"/>
            <a:ext cx="1916014" cy="3827103"/>
            <a:chOff x="640080" y="1699589"/>
            <a:chExt cx="3286552" cy="3470421"/>
          </a:xfrm>
        </p:grpSpPr>
        <p:sp>
          <p:nvSpPr>
            <p:cNvPr id="86" name="Rectangle 85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7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8" name="Rectangle 87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97761" y="2591445"/>
            <a:ext cx="1814280" cy="2718293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5011" y="885319"/>
            <a:ext cx="2400906" cy="5794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3158" y="352933"/>
            <a:ext cx="1599248" cy="352933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3158" y="6867068"/>
            <a:ext cx="4579179" cy="352933"/>
          </a:xfrm>
        </p:spPr>
        <p:txBody>
          <a:bodyPr/>
          <a:lstStyle/>
          <a:p>
            <a:endParaRPr lang="en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52525" y="352933"/>
            <a:ext cx="399812" cy="352933"/>
          </a:xfrm>
        </p:spPr>
        <p:txBody>
          <a:bodyPr/>
          <a:lstStyle/>
          <a:p>
            <a:fld id="{B6F15528-21DE-4FAA-801E-634DDDAF4B2B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950736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rectangular frame with a black border&#10;&#10;Description automatically generated">
            <a:extLst>
              <a:ext uri="{FF2B5EF4-FFF2-40B4-BE49-F238E27FC236}">
                <a16:creationId xmlns:a16="http://schemas.microsoft.com/office/drawing/2014/main" id="{5381E5DA-956D-FA12-22E7-B659D4358E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" y="0"/>
            <a:ext cx="5330038" cy="756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541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/>
          <p:cNvGrpSpPr/>
          <p:nvPr/>
        </p:nvGrpSpPr>
        <p:grpSpPr>
          <a:xfrm>
            <a:off x="-166866" y="1"/>
            <a:ext cx="5492755" cy="7562851"/>
            <a:chOff x="1243013" y="0"/>
            <a:chExt cx="9402763" cy="6858001"/>
          </a:xfrm>
        </p:grpSpPr>
        <p:sp>
          <p:nvSpPr>
            <p:cNvPr id="66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7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8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9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0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1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2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3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4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5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0" name="Group 19"/>
          <p:cNvGrpSpPr/>
          <p:nvPr/>
        </p:nvGrpSpPr>
        <p:grpSpPr>
          <a:xfrm>
            <a:off x="373158" y="1874270"/>
            <a:ext cx="1916014" cy="3827103"/>
            <a:chOff x="640080" y="1699589"/>
            <a:chExt cx="3286552" cy="3470421"/>
          </a:xfrm>
        </p:grpSpPr>
        <p:sp>
          <p:nvSpPr>
            <p:cNvPr id="21" name="Rectangle 20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2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988" y="2591444"/>
            <a:ext cx="1814281" cy="2718294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4284" y="885736"/>
            <a:ext cx="2385235" cy="578806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4078841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4" name="Group 773"/>
          <p:cNvGrpSpPr/>
          <p:nvPr/>
        </p:nvGrpSpPr>
        <p:grpSpPr>
          <a:xfrm>
            <a:off x="1" y="0"/>
            <a:ext cx="5570527" cy="7557598"/>
            <a:chOff x="1524000" y="0"/>
            <a:chExt cx="9555163" cy="6853238"/>
          </a:xfrm>
        </p:grpSpPr>
        <p:sp>
          <p:nvSpPr>
            <p:cNvPr id="775" name="Freeform 6"/>
            <p:cNvSpPr/>
            <p:nvPr/>
          </p:nvSpPr>
          <p:spPr bwMode="auto">
            <a:xfrm>
              <a:off x="1524000" y="1331913"/>
              <a:ext cx="7837488" cy="5521325"/>
            </a:xfrm>
            <a:custGeom>
              <a:avLst/>
              <a:gdLst/>
              <a:ahLst/>
              <a:cxnLst/>
              <a:rect l="0" t="0" r="r" b="b"/>
              <a:pathLst>
                <a:path w="1648" h="1161">
                  <a:moveTo>
                    <a:pt x="1362" y="1161"/>
                  </a:moveTo>
                  <a:cubicBezTo>
                    <a:pt x="1648" y="920"/>
                    <a:pt x="1283" y="505"/>
                    <a:pt x="1097" y="326"/>
                  </a:cubicBezTo>
                  <a:cubicBezTo>
                    <a:pt x="926" y="162"/>
                    <a:pt x="709" y="35"/>
                    <a:pt x="470" y="14"/>
                  </a:cubicBezTo>
                  <a:cubicBezTo>
                    <a:pt x="315" y="0"/>
                    <a:pt x="142" y="49"/>
                    <a:pt x="0" y="138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6" name="Freeform 7"/>
            <p:cNvSpPr/>
            <p:nvPr/>
          </p:nvSpPr>
          <p:spPr bwMode="auto">
            <a:xfrm>
              <a:off x="1524000" y="5564188"/>
              <a:ext cx="1412875" cy="1284288"/>
            </a:xfrm>
            <a:custGeom>
              <a:avLst/>
              <a:gdLst/>
              <a:ahLst/>
              <a:cxnLst/>
              <a:rect l="0" t="0" r="r" b="b"/>
              <a:pathLst>
                <a:path w="297" h="270">
                  <a:moveTo>
                    <a:pt x="0" y="0"/>
                  </a:moveTo>
                  <a:cubicBezTo>
                    <a:pt x="73" y="119"/>
                    <a:pt x="186" y="220"/>
                    <a:pt x="297" y="27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7" name="Freeform 8"/>
            <p:cNvSpPr/>
            <p:nvPr/>
          </p:nvSpPr>
          <p:spPr bwMode="auto">
            <a:xfrm>
              <a:off x="1524000" y="2030413"/>
              <a:ext cx="6510338" cy="4813300"/>
            </a:xfrm>
            <a:custGeom>
              <a:avLst/>
              <a:gdLst/>
              <a:ahLst/>
              <a:cxnLst/>
              <a:rect l="0" t="0" r="r" b="b"/>
              <a:pathLst>
                <a:path w="1369" h="1012">
                  <a:moveTo>
                    <a:pt x="845" y="1012"/>
                  </a:moveTo>
                  <a:cubicBezTo>
                    <a:pt x="1043" y="967"/>
                    <a:pt x="1369" y="853"/>
                    <a:pt x="1263" y="588"/>
                  </a:cubicBezTo>
                  <a:cubicBezTo>
                    <a:pt x="1164" y="340"/>
                    <a:pt x="861" y="107"/>
                    <a:pt x="602" y="49"/>
                  </a:cubicBezTo>
                  <a:cubicBezTo>
                    <a:pt x="383" y="0"/>
                    <a:pt x="135" y="97"/>
                    <a:pt x="0" y="28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8" name="Freeform 9"/>
            <p:cNvSpPr/>
            <p:nvPr/>
          </p:nvSpPr>
          <p:spPr bwMode="auto">
            <a:xfrm>
              <a:off x="1528763" y="6207125"/>
              <a:ext cx="717550" cy="646113"/>
            </a:xfrm>
            <a:custGeom>
              <a:avLst/>
              <a:gdLst/>
              <a:ahLst/>
              <a:cxnLst/>
              <a:rect l="0" t="0" r="r" b="b"/>
              <a:pathLst>
                <a:path w="151" h="136">
                  <a:moveTo>
                    <a:pt x="0" y="0"/>
                  </a:moveTo>
                  <a:cubicBezTo>
                    <a:pt x="45" y="52"/>
                    <a:pt x="97" y="99"/>
                    <a:pt x="151" y="13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9" name="Freeform 10"/>
            <p:cNvSpPr/>
            <p:nvPr/>
          </p:nvSpPr>
          <p:spPr bwMode="auto">
            <a:xfrm>
              <a:off x="1524000" y="1806575"/>
              <a:ext cx="6753225" cy="5046663"/>
            </a:xfrm>
            <a:custGeom>
              <a:avLst/>
              <a:gdLst/>
              <a:ahLst/>
              <a:cxnLst/>
              <a:rect l="0" t="0" r="r" b="b"/>
              <a:pathLst>
                <a:path w="1420" h="1061">
                  <a:moveTo>
                    <a:pt x="1034" y="1061"/>
                  </a:moveTo>
                  <a:cubicBezTo>
                    <a:pt x="1148" y="1019"/>
                    <a:pt x="1283" y="957"/>
                    <a:pt x="1345" y="845"/>
                  </a:cubicBezTo>
                  <a:cubicBezTo>
                    <a:pt x="1420" y="710"/>
                    <a:pt x="1338" y="570"/>
                    <a:pt x="1249" y="466"/>
                  </a:cubicBezTo>
                  <a:cubicBezTo>
                    <a:pt x="1068" y="253"/>
                    <a:pt x="816" y="57"/>
                    <a:pt x="530" y="23"/>
                  </a:cubicBezTo>
                  <a:cubicBezTo>
                    <a:pt x="336" y="0"/>
                    <a:pt x="140" y="87"/>
                    <a:pt x="0" y="22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0" name="Freeform 11"/>
            <p:cNvSpPr/>
            <p:nvPr/>
          </p:nvSpPr>
          <p:spPr bwMode="auto">
            <a:xfrm>
              <a:off x="1524000" y="669925"/>
              <a:ext cx="8797925" cy="6183313"/>
            </a:xfrm>
            <a:custGeom>
              <a:avLst/>
              <a:gdLst/>
              <a:ahLst/>
              <a:cxnLst/>
              <a:rect l="0" t="0" r="r" b="b"/>
              <a:pathLst>
                <a:path w="1850" h="1300">
                  <a:moveTo>
                    <a:pt x="1552" y="1300"/>
                  </a:moveTo>
                  <a:cubicBezTo>
                    <a:pt x="1850" y="1019"/>
                    <a:pt x="1504" y="652"/>
                    <a:pt x="1288" y="447"/>
                  </a:cubicBezTo>
                  <a:cubicBezTo>
                    <a:pt x="1085" y="255"/>
                    <a:pt x="838" y="90"/>
                    <a:pt x="559" y="37"/>
                  </a:cubicBezTo>
                  <a:cubicBezTo>
                    <a:pt x="364" y="0"/>
                    <a:pt x="171" y="40"/>
                    <a:pt x="0" y="131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1" name="Freeform 12"/>
            <p:cNvSpPr/>
            <p:nvPr/>
          </p:nvSpPr>
          <p:spPr bwMode="auto">
            <a:xfrm>
              <a:off x="1524000" y="119063"/>
              <a:ext cx="9555163" cy="6734175"/>
            </a:xfrm>
            <a:custGeom>
              <a:avLst/>
              <a:gdLst/>
              <a:ahLst/>
              <a:cxnLst/>
              <a:rect l="0" t="0" r="r" b="b"/>
              <a:pathLst>
                <a:path w="2009" h="1416">
                  <a:moveTo>
                    <a:pt x="1725" y="1416"/>
                  </a:moveTo>
                  <a:cubicBezTo>
                    <a:pt x="2009" y="1117"/>
                    <a:pt x="1728" y="785"/>
                    <a:pt x="1492" y="565"/>
                  </a:cubicBezTo>
                  <a:cubicBezTo>
                    <a:pt x="1248" y="339"/>
                    <a:pt x="961" y="143"/>
                    <a:pt x="635" y="61"/>
                  </a:cubicBezTo>
                  <a:cubicBezTo>
                    <a:pt x="392" y="0"/>
                    <a:pt x="190" y="18"/>
                    <a:pt x="0" y="10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2" name="Freeform 13"/>
            <p:cNvSpPr/>
            <p:nvPr/>
          </p:nvSpPr>
          <p:spPr bwMode="auto">
            <a:xfrm>
              <a:off x="5419725" y="4763"/>
              <a:ext cx="5216525" cy="5368925"/>
            </a:xfrm>
            <a:custGeom>
              <a:avLst/>
              <a:gdLst/>
              <a:ahLst/>
              <a:cxnLst/>
              <a:rect l="0" t="0" r="r" b="b"/>
              <a:pathLst>
                <a:path w="1097" h="1129">
                  <a:moveTo>
                    <a:pt x="1097" y="1129"/>
                  </a:moveTo>
                  <a:cubicBezTo>
                    <a:pt x="1031" y="909"/>
                    <a:pt x="843" y="701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3" name="Freeform 15"/>
            <p:cNvSpPr/>
            <p:nvPr/>
          </p:nvSpPr>
          <p:spPr bwMode="auto">
            <a:xfrm>
              <a:off x="5813425" y="4763"/>
              <a:ext cx="4832350" cy="4822825"/>
            </a:xfrm>
            <a:custGeom>
              <a:avLst/>
              <a:gdLst/>
              <a:ahLst/>
              <a:cxnLst/>
              <a:rect l="0" t="0" r="r" b="b"/>
              <a:pathLst>
                <a:path w="1016" h="1014">
                  <a:moveTo>
                    <a:pt x="1016" y="1014"/>
                  </a:moveTo>
                  <a:cubicBezTo>
                    <a:pt x="934" y="849"/>
                    <a:pt x="802" y="6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4" name="Freeform 16"/>
            <p:cNvSpPr/>
            <p:nvPr/>
          </p:nvSpPr>
          <p:spPr bwMode="auto">
            <a:xfrm>
              <a:off x="6003925" y="4763"/>
              <a:ext cx="4641850" cy="4598988"/>
            </a:xfrm>
            <a:custGeom>
              <a:avLst/>
              <a:gdLst/>
              <a:ahLst/>
              <a:cxnLst/>
              <a:rect l="0" t="0" r="r" b="b"/>
              <a:pathLst>
                <a:path w="976" h="967">
                  <a:moveTo>
                    <a:pt x="976" y="967"/>
                  </a:moveTo>
                  <a:cubicBezTo>
                    <a:pt x="894" y="822"/>
                    <a:pt x="779" y="689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5" name="Freeform 17"/>
            <p:cNvSpPr/>
            <p:nvPr/>
          </p:nvSpPr>
          <p:spPr bwMode="auto">
            <a:xfrm>
              <a:off x="6203950" y="0"/>
              <a:ext cx="4441825" cy="4237038"/>
            </a:xfrm>
            <a:custGeom>
              <a:avLst/>
              <a:gdLst/>
              <a:ahLst/>
              <a:cxnLst/>
              <a:rect l="0" t="0" r="r" b="b"/>
              <a:pathLst>
                <a:path w="934" h="891">
                  <a:moveTo>
                    <a:pt x="934" y="891"/>
                  </a:moveTo>
                  <a:cubicBezTo>
                    <a:pt x="863" y="783"/>
                    <a:pt x="778" y="684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6" name="Freeform 18"/>
            <p:cNvSpPr/>
            <p:nvPr/>
          </p:nvSpPr>
          <p:spPr bwMode="auto">
            <a:xfrm>
              <a:off x="6456363" y="4763"/>
              <a:ext cx="4179888" cy="3986213"/>
            </a:xfrm>
            <a:custGeom>
              <a:avLst/>
              <a:gdLst/>
              <a:ahLst/>
              <a:cxnLst/>
              <a:rect l="0" t="0" r="r" b="b"/>
              <a:pathLst>
                <a:path w="879" h="838">
                  <a:moveTo>
                    <a:pt x="879" y="838"/>
                  </a:moveTo>
                  <a:cubicBezTo>
                    <a:pt x="821" y="755"/>
                    <a:pt x="756" y="679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7" name="Freeform 19"/>
            <p:cNvSpPr/>
            <p:nvPr/>
          </p:nvSpPr>
          <p:spPr bwMode="auto">
            <a:xfrm>
              <a:off x="6869113" y="4763"/>
              <a:ext cx="3776663" cy="3838575"/>
            </a:xfrm>
            <a:custGeom>
              <a:avLst/>
              <a:gdLst/>
              <a:ahLst/>
              <a:cxnLst/>
              <a:rect l="0" t="0" r="r" b="b"/>
              <a:pathLst>
                <a:path w="794" h="807">
                  <a:moveTo>
                    <a:pt x="794" y="807"/>
                  </a:moveTo>
                  <a:cubicBezTo>
                    <a:pt x="745" y="739"/>
                    <a:pt x="695" y="676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8" name="Freeform 20"/>
            <p:cNvSpPr/>
            <p:nvPr/>
          </p:nvSpPr>
          <p:spPr bwMode="auto">
            <a:xfrm>
              <a:off x="8758238" y="4763"/>
              <a:ext cx="1887538" cy="1355725"/>
            </a:xfrm>
            <a:custGeom>
              <a:avLst/>
              <a:gdLst/>
              <a:ahLst/>
              <a:cxnLst/>
              <a:rect l="0" t="0" r="r" b="b"/>
              <a:pathLst>
                <a:path w="397" h="285">
                  <a:moveTo>
                    <a:pt x="397" y="285"/>
                  </a:moveTo>
                  <a:cubicBezTo>
                    <a:pt x="270" y="182"/>
                    <a:pt x="138" y="8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9" name="Freeform 21"/>
            <p:cNvSpPr/>
            <p:nvPr/>
          </p:nvSpPr>
          <p:spPr bwMode="auto">
            <a:xfrm>
              <a:off x="9223375" y="9525"/>
              <a:ext cx="1422400" cy="1108075"/>
            </a:xfrm>
            <a:custGeom>
              <a:avLst/>
              <a:gdLst/>
              <a:ahLst/>
              <a:cxnLst/>
              <a:rect l="0" t="0" r="r" b="b"/>
              <a:pathLst>
                <a:path w="299" h="233">
                  <a:moveTo>
                    <a:pt x="299" y="233"/>
                  </a:moveTo>
                  <a:cubicBezTo>
                    <a:pt x="197" y="145"/>
                    <a:pt x="97" y="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0" name="Freeform 22"/>
            <p:cNvSpPr/>
            <p:nvPr/>
          </p:nvSpPr>
          <p:spPr bwMode="auto">
            <a:xfrm>
              <a:off x="10009188" y="4763"/>
              <a:ext cx="636588" cy="361950"/>
            </a:xfrm>
            <a:custGeom>
              <a:avLst/>
              <a:gdLst/>
              <a:ahLst/>
              <a:cxnLst/>
              <a:rect l="0" t="0" r="r" b="b"/>
              <a:pathLst>
                <a:path w="134" h="76">
                  <a:moveTo>
                    <a:pt x="0" y="0"/>
                  </a:moveTo>
                  <a:cubicBezTo>
                    <a:pt x="45" y="25"/>
                    <a:pt x="89" y="50"/>
                    <a:pt x="134" y="7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" name="Group 6"/>
          <p:cNvGrpSpPr/>
          <p:nvPr/>
        </p:nvGrpSpPr>
        <p:grpSpPr>
          <a:xfrm>
            <a:off x="1401193" y="1278011"/>
            <a:ext cx="2517150" cy="5004203"/>
            <a:chOff x="2403476" y="1158902"/>
            <a:chExt cx="4317684" cy="4537816"/>
          </a:xfrm>
        </p:grpSpPr>
        <p:sp>
          <p:nvSpPr>
            <p:cNvPr id="28" name="Rectangle 27"/>
            <p:cNvSpPr/>
            <p:nvPr/>
          </p:nvSpPr>
          <p:spPr>
            <a:xfrm>
              <a:off x="2403476" y="1158902"/>
              <a:ext cx="4317684" cy="7315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2403476" y="1963574"/>
              <a:ext cx="4317684" cy="33844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73" name="Isosceles Triangle 28"/>
            <p:cNvSpPr/>
            <p:nvPr/>
          </p:nvSpPr>
          <p:spPr>
            <a:xfrm rot="10800000">
              <a:off x="4358702" y="5345655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5309" y="2237345"/>
            <a:ext cx="2426943" cy="1910534"/>
          </a:xfrm>
        </p:spPr>
        <p:txBody>
          <a:bodyPr bIns="0" anchor="b">
            <a:normAutofit/>
          </a:bodyPr>
          <a:lstStyle>
            <a:lvl1pPr algn="ctr">
              <a:defRPr sz="2099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5309" y="4238349"/>
            <a:ext cx="2426943" cy="1572668"/>
          </a:xfrm>
        </p:spPr>
        <p:txBody>
          <a:bodyPr tIns="0">
            <a:normAutofit/>
          </a:bodyPr>
          <a:lstStyle>
            <a:lvl1pPr marL="0" indent="0" algn="ctr">
              <a:buNone/>
              <a:defRPr sz="933">
                <a:solidFill>
                  <a:srgbClr val="FFFEFF"/>
                </a:solidFill>
              </a:defRPr>
            </a:lvl1pPr>
            <a:lvl2pPr marL="199897" indent="0">
              <a:buNone/>
              <a:defRPr sz="874">
                <a:solidFill>
                  <a:schemeClr val="tx1">
                    <a:tint val="75000"/>
                  </a:schemeClr>
                </a:solidFill>
              </a:defRPr>
            </a:lvl2pPr>
            <a:lvl3pPr marL="399794" indent="0">
              <a:buNone/>
              <a:defRPr sz="787">
                <a:solidFill>
                  <a:schemeClr val="tx1">
                    <a:tint val="75000"/>
                  </a:schemeClr>
                </a:solidFill>
              </a:defRPr>
            </a:lvl3pPr>
            <a:lvl4pPr marL="59969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799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999485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19938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39927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599176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3158" y="352933"/>
            <a:ext cx="1599248" cy="352933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3158" y="6867068"/>
            <a:ext cx="4579179" cy="352933"/>
          </a:xfrm>
        </p:spPr>
        <p:txBody>
          <a:bodyPr/>
          <a:lstStyle>
            <a:lvl1pPr algn="ctr">
              <a:defRPr/>
            </a:lvl1pPr>
          </a:lstStyle>
          <a:p>
            <a:endParaRPr lang="en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52525" y="352933"/>
            <a:ext cx="399812" cy="352933"/>
          </a:xfrm>
        </p:spPr>
        <p:txBody>
          <a:bodyPr/>
          <a:lstStyle/>
          <a:p>
            <a:fld id="{B6F15528-21DE-4FAA-801E-634DDDAF4B2B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4032274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-166866" y="1"/>
            <a:ext cx="5492755" cy="7562851"/>
            <a:chOff x="1243013" y="0"/>
            <a:chExt cx="9402763" cy="6858001"/>
          </a:xfrm>
        </p:grpSpPr>
        <p:sp>
          <p:nvSpPr>
            <p:cNvPr id="42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2" name="Group 61"/>
          <p:cNvGrpSpPr/>
          <p:nvPr/>
        </p:nvGrpSpPr>
        <p:grpSpPr>
          <a:xfrm>
            <a:off x="373158" y="1874270"/>
            <a:ext cx="1916014" cy="3827103"/>
            <a:chOff x="640080" y="1699589"/>
            <a:chExt cx="3286552" cy="3470421"/>
          </a:xfrm>
        </p:grpSpPr>
        <p:sp>
          <p:nvSpPr>
            <p:cNvPr id="63" name="Rectangle 62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5" name="Rectangle 64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722" y="2597116"/>
            <a:ext cx="1820178" cy="2712622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8556" y="886665"/>
            <a:ext cx="2385389" cy="27121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76963" y="3953573"/>
            <a:ext cx="2386981" cy="272457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3158" y="352933"/>
            <a:ext cx="1599248" cy="352933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3158" y="6867068"/>
            <a:ext cx="4579179" cy="352933"/>
          </a:xfrm>
        </p:spPr>
        <p:txBody>
          <a:bodyPr/>
          <a:lstStyle/>
          <a:p>
            <a:endParaRPr lang="en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52525" y="352933"/>
            <a:ext cx="399812" cy="352933"/>
          </a:xfrm>
        </p:spPr>
        <p:txBody>
          <a:bodyPr/>
          <a:lstStyle/>
          <a:p>
            <a:fld id="{B6F15528-21DE-4FAA-801E-634DDDAF4B2B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776661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-166866" y="1"/>
            <a:ext cx="5492755" cy="7562851"/>
            <a:chOff x="1243013" y="0"/>
            <a:chExt cx="9402763" cy="6858001"/>
          </a:xfrm>
        </p:grpSpPr>
        <p:sp>
          <p:nvSpPr>
            <p:cNvPr id="39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373158" y="1874270"/>
            <a:ext cx="1916014" cy="3827103"/>
            <a:chOff x="640080" y="1699589"/>
            <a:chExt cx="3286552" cy="3470421"/>
          </a:xfrm>
        </p:grpSpPr>
        <p:sp>
          <p:nvSpPr>
            <p:cNvPr id="60" name="Rectangle 59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722" y="2597977"/>
            <a:ext cx="1820178" cy="2711761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890" y="884648"/>
            <a:ext cx="2218334" cy="756285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049" b="0" cap="all" baseline="0">
                <a:solidFill>
                  <a:schemeClr val="accent1"/>
                </a:solidFill>
              </a:defRPr>
            </a:lvl1pPr>
            <a:lvl2pPr marL="199897" indent="0">
              <a:buNone/>
              <a:defRPr sz="874" b="1"/>
            </a:lvl2pPr>
            <a:lvl3pPr marL="399794" indent="0">
              <a:buNone/>
              <a:defRPr sz="787" b="1"/>
            </a:lvl3pPr>
            <a:lvl4pPr marL="599691" indent="0">
              <a:buNone/>
              <a:defRPr sz="700" b="1"/>
            </a:lvl4pPr>
            <a:lvl5pPr marL="799588" indent="0">
              <a:buNone/>
              <a:defRPr sz="700" b="1"/>
            </a:lvl5pPr>
            <a:lvl6pPr marL="999485" indent="0">
              <a:buNone/>
              <a:defRPr sz="700" b="1"/>
            </a:lvl6pPr>
            <a:lvl7pPr marL="1199382" indent="0">
              <a:buNone/>
              <a:defRPr sz="700" b="1"/>
            </a:lvl7pPr>
            <a:lvl8pPr marL="1399279" indent="0">
              <a:buNone/>
              <a:defRPr sz="700" b="1"/>
            </a:lvl8pPr>
            <a:lvl9pPr marL="1599176" indent="0">
              <a:buNone/>
              <a:defRPr sz="7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43903" y="1640932"/>
            <a:ext cx="2218072" cy="19578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737126" y="3954030"/>
            <a:ext cx="2226818" cy="756285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049" b="0" cap="all" baseline="0">
                <a:solidFill>
                  <a:schemeClr val="accent1"/>
                </a:solidFill>
              </a:defRPr>
            </a:lvl1pPr>
            <a:lvl2pPr marL="199897" indent="0">
              <a:buNone/>
              <a:defRPr sz="874" b="1"/>
            </a:lvl2pPr>
            <a:lvl3pPr marL="399794" indent="0">
              <a:buNone/>
              <a:defRPr sz="787" b="1"/>
            </a:lvl3pPr>
            <a:lvl4pPr marL="599691" indent="0">
              <a:buNone/>
              <a:defRPr sz="700" b="1"/>
            </a:lvl4pPr>
            <a:lvl5pPr marL="799588" indent="0">
              <a:buNone/>
              <a:defRPr sz="700" b="1"/>
            </a:lvl5pPr>
            <a:lvl6pPr marL="999485" indent="0">
              <a:buNone/>
              <a:defRPr sz="700" b="1"/>
            </a:lvl6pPr>
            <a:lvl7pPr marL="1199382" indent="0">
              <a:buNone/>
              <a:defRPr sz="700" b="1"/>
            </a:lvl7pPr>
            <a:lvl8pPr marL="1399279" indent="0">
              <a:buNone/>
              <a:defRPr sz="700" b="1"/>
            </a:lvl8pPr>
            <a:lvl9pPr marL="1599176" indent="0">
              <a:buNone/>
              <a:defRPr sz="7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737126" y="4709227"/>
            <a:ext cx="2226818" cy="196891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73158" y="352933"/>
            <a:ext cx="1599248" cy="352933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3158" y="6867068"/>
            <a:ext cx="4579179" cy="352933"/>
          </a:xfrm>
        </p:spPr>
        <p:txBody>
          <a:bodyPr/>
          <a:lstStyle/>
          <a:p>
            <a:endParaRPr lang="en-A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552525" y="352933"/>
            <a:ext cx="399812" cy="352933"/>
          </a:xfrm>
        </p:spPr>
        <p:txBody>
          <a:bodyPr/>
          <a:lstStyle/>
          <a:p>
            <a:fld id="{B6F15528-21DE-4FAA-801E-634DDDAF4B2B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644542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/>
          <p:cNvGrpSpPr/>
          <p:nvPr/>
        </p:nvGrpSpPr>
        <p:grpSpPr>
          <a:xfrm>
            <a:off x="-166866" y="1"/>
            <a:ext cx="5492755" cy="7562851"/>
            <a:chOff x="1243013" y="0"/>
            <a:chExt cx="9402763" cy="6858001"/>
          </a:xfrm>
        </p:grpSpPr>
        <p:sp>
          <p:nvSpPr>
            <p:cNvPr id="77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40" name="Group 39"/>
          <p:cNvGrpSpPr/>
          <p:nvPr/>
        </p:nvGrpSpPr>
        <p:grpSpPr>
          <a:xfrm>
            <a:off x="373158" y="1874270"/>
            <a:ext cx="1916014" cy="3827103"/>
            <a:chOff x="640080" y="1699589"/>
            <a:chExt cx="3286552" cy="3470421"/>
          </a:xfrm>
        </p:grpSpPr>
        <p:sp>
          <p:nvSpPr>
            <p:cNvPr id="41" name="Rectangle 40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Rectangle 42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989" y="2591444"/>
            <a:ext cx="1814280" cy="2718294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3158" y="6867068"/>
            <a:ext cx="4579179" cy="352933"/>
          </a:xfrm>
        </p:spPr>
        <p:txBody>
          <a:bodyPr/>
          <a:lstStyle/>
          <a:p>
            <a:endParaRPr lang="en-A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856094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73158" y="352933"/>
            <a:ext cx="1599248" cy="352933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3/2/2025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3158" y="6867068"/>
            <a:ext cx="4579179" cy="35293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52525" y="352933"/>
            <a:ext cx="399812" cy="352933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 descr="A collage of a japanese temple&#10;&#10;Description automatically generated">
            <a:extLst>
              <a:ext uri="{FF2B5EF4-FFF2-40B4-BE49-F238E27FC236}">
                <a16:creationId xmlns:a16="http://schemas.microsoft.com/office/drawing/2014/main" id="{CA51D6A3-CDB8-E755-656D-3A4A435BAE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" y="0"/>
            <a:ext cx="5329250" cy="75628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076C89A-81CF-3E90-BE71-AE1B9F8C8A7A}"/>
              </a:ext>
            </a:extLst>
          </p:cNvPr>
          <p:cNvSpPr/>
          <p:nvPr userDrawn="1"/>
        </p:nvSpPr>
        <p:spPr>
          <a:xfrm>
            <a:off x="-213803" y="-160048"/>
            <a:ext cx="5672910" cy="7882945"/>
          </a:xfrm>
          <a:prstGeom prst="rect">
            <a:avLst/>
          </a:prstGeom>
          <a:solidFill>
            <a:schemeClr val="tx1">
              <a:alpha val="9694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AE" sz="253"/>
          </a:p>
        </p:txBody>
      </p:sp>
    </p:spTree>
    <p:extLst>
      <p:ext uri="{BB962C8B-B14F-4D97-AF65-F5344CB8AC3E}">
        <p14:creationId xmlns:p14="http://schemas.microsoft.com/office/powerpoint/2010/main" val="3202157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>
            <a:off x="-166866" y="1"/>
            <a:ext cx="5492755" cy="7562851"/>
            <a:chOff x="1243013" y="0"/>
            <a:chExt cx="9402763" cy="6858001"/>
          </a:xfrm>
        </p:grpSpPr>
        <p:sp>
          <p:nvSpPr>
            <p:cNvPr id="88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42" name="Group 41"/>
          <p:cNvGrpSpPr/>
          <p:nvPr/>
        </p:nvGrpSpPr>
        <p:grpSpPr>
          <a:xfrm>
            <a:off x="373158" y="1874270"/>
            <a:ext cx="1916014" cy="3827103"/>
            <a:chOff x="640080" y="1699589"/>
            <a:chExt cx="3286552" cy="3470421"/>
          </a:xfrm>
        </p:grpSpPr>
        <p:sp>
          <p:nvSpPr>
            <p:cNvPr id="43" name="Rectangle 42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Rectangle 44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989" y="2591444"/>
            <a:ext cx="1814280" cy="1351343"/>
          </a:xfrm>
        </p:spPr>
        <p:txBody>
          <a:bodyPr bIns="0" anchor="b">
            <a:noAutofit/>
          </a:bodyPr>
          <a:lstStyle>
            <a:lvl1pPr algn="ctr">
              <a:defRPr sz="1632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4284" y="883756"/>
            <a:ext cx="2387703" cy="57890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2989" y="3942788"/>
            <a:ext cx="1814280" cy="1366951"/>
          </a:xfrm>
        </p:spPr>
        <p:txBody>
          <a:bodyPr>
            <a:normAutofit/>
          </a:bodyPr>
          <a:lstStyle>
            <a:lvl1pPr marL="0" indent="0" algn="ctr">
              <a:buNone/>
              <a:defRPr sz="816">
                <a:solidFill>
                  <a:srgbClr val="FFFEFF"/>
                </a:solidFill>
              </a:defRPr>
            </a:lvl1pPr>
            <a:lvl2pPr marL="199897" indent="0">
              <a:buNone/>
              <a:defRPr sz="612"/>
            </a:lvl2pPr>
            <a:lvl3pPr marL="399794" indent="0">
              <a:buNone/>
              <a:defRPr sz="524"/>
            </a:lvl3pPr>
            <a:lvl4pPr marL="599691" indent="0">
              <a:buNone/>
              <a:defRPr sz="437"/>
            </a:lvl4pPr>
            <a:lvl5pPr marL="799588" indent="0">
              <a:buNone/>
              <a:defRPr sz="437"/>
            </a:lvl5pPr>
            <a:lvl6pPr marL="999485" indent="0">
              <a:buNone/>
              <a:defRPr sz="437"/>
            </a:lvl6pPr>
            <a:lvl7pPr marL="1199382" indent="0">
              <a:buNone/>
              <a:defRPr sz="437"/>
            </a:lvl7pPr>
            <a:lvl8pPr marL="1399279" indent="0">
              <a:buNone/>
              <a:defRPr sz="437"/>
            </a:lvl8pPr>
            <a:lvl9pPr marL="1599176" indent="0">
              <a:buNone/>
              <a:defRPr sz="43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674433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roup 428"/>
          <p:cNvGrpSpPr/>
          <p:nvPr/>
        </p:nvGrpSpPr>
        <p:grpSpPr>
          <a:xfrm>
            <a:off x="1" y="0"/>
            <a:ext cx="5570527" cy="7557598"/>
            <a:chOff x="1524000" y="0"/>
            <a:chExt cx="9555163" cy="6853238"/>
          </a:xfrm>
        </p:grpSpPr>
        <p:sp>
          <p:nvSpPr>
            <p:cNvPr id="430" name="Freeform 6"/>
            <p:cNvSpPr/>
            <p:nvPr/>
          </p:nvSpPr>
          <p:spPr bwMode="auto">
            <a:xfrm>
              <a:off x="1524000" y="1331913"/>
              <a:ext cx="7837488" cy="5521325"/>
            </a:xfrm>
            <a:custGeom>
              <a:avLst/>
              <a:gdLst/>
              <a:ahLst/>
              <a:cxnLst/>
              <a:rect l="0" t="0" r="r" b="b"/>
              <a:pathLst>
                <a:path w="1648" h="1161">
                  <a:moveTo>
                    <a:pt x="1362" y="1161"/>
                  </a:moveTo>
                  <a:cubicBezTo>
                    <a:pt x="1648" y="920"/>
                    <a:pt x="1283" y="505"/>
                    <a:pt x="1097" y="326"/>
                  </a:cubicBezTo>
                  <a:cubicBezTo>
                    <a:pt x="926" y="162"/>
                    <a:pt x="709" y="35"/>
                    <a:pt x="470" y="14"/>
                  </a:cubicBezTo>
                  <a:cubicBezTo>
                    <a:pt x="315" y="0"/>
                    <a:pt x="142" y="49"/>
                    <a:pt x="0" y="138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1" name="Freeform 7"/>
            <p:cNvSpPr/>
            <p:nvPr/>
          </p:nvSpPr>
          <p:spPr bwMode="auto">
            <a:xfrm>
              <a:off x="1524000" y="5564188"/>
              <a:ext cx="1412875" cy="1284288"/>
            </a:xfrm>
            <a:custGeom>
              <a:avLst/>
              <a:gdLst/>
              <a:ahLst/>
              <a:cxnLst/>
              <a:rect l="0" t="0" r="r" b="b"/>
              <a:pathLst>
                <a:path w="297" h="270">
                  <a:moveTo>
                    <a:pt x="0" y="0"/>
                  </a:moveTo>
                  <a:cubicBezTo>
                    <a:pt x="73" y="119"/>
                    <a:pt x="186" y="220"/>
                    <a:pt x="297" y="27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2" name="Freeform 8"/>
            <p:cNvSpPr/>
            <p:nvPr/>
          </p:nvSpPr>
          <p:spPr bwMode="auto">
            <a:xfrm>
              <a:off x="1524000" y="2030413"/>
              <a:ext cx="6510338" cy="4813300"/>
            </a:xfrm>
            <a:custGeom>
              <a:avLst/>
              <a:gdLst/>
              <a:ahLst/>
              <a:cxnLst/>
              <a:rect l="0" t="0" r="r" b="b"/>
              <a:pathLst>
                <a:path w="1369" h="1012">
                  <a:moveTo>
                    <a:pt x="845" y="1012"/>
                  </a:moveTo>
                  <a:cubicBezTo>
                    <a:pt x="1043" y="967"/>
                    <a:pt x="1369" y="853"/>
                    <a:pt x="1263" y="588"/>
                  </a:cubicBezTo>
                  <a:cubicBezTo>
                    <a:pt x="1164" y="340"/>
                    <a:pt x="861" y="107"/>
                    <a:pt x="602" y="49"/>
                  </a:cubicBezTo>
                  <a:cubicBezTo>
                    <a:pt x="383" y="0"/>
                    <a:pt x="135" y="97"/>
                    <a:pt x="0" y="28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3" name="Freeform 9"/>
            <p:cNvSpPr/>
            <p:nvPr/>
          </p:nvSpPr>
          <p:spPr bwMode="auto">
            <a:xfrm>
              <a:off x="1528763" y="6207125"/>
              <a:ext cx="717550" cy="646113"/>
            </a:xfrm>
            <a:custGeom>
              <a:avLst/>
              <a:gdLst/>
              <a:ahLst/>
              <a:cxnLst/>
              <a:rect l="0" t="0" r="r" b="b"/>
              <a:pathLst>
                <a:path w="151" h="136">
                  <a:moveTo>
                    <a:pt x="0" y="0"/>
                  </a:moveTo>
                  <a:cubicBezTo>
                    <a:pt x="45" y="52"/>
                    <a:pt x="97" y="99"/>
                    <a:pt x="151" y="13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4" name="Freeform 10"/>
            <p:cNvSpPr/>
            <p:nvPr/>
          </p:nvSpPr>
          <p:spPr bwMode="auto">
            <a:xfrm>
              <a:off x="1524000" y="1806575"/>
              <a:ext cx="6753225" cy="5046663"/>
            </a:xfrm>
            <a:custGeom>
              <a:avLst/>
              <a:gdLst/>
              <a:ahLst/>
              <a:cxnLst/>
              <a:rect l="0" t="0" r="r" b="b"/>
              <a:pathLst>
                <a:path w="1420" h="1061">
                  <a:moveTo>
                    <a:pt x="1034" y="1061"/>
                  </a:moveTo>
                  <a:cubicBezTo>
                    <a:pt x="1148" y="1019"/>
                    <a:pt x="1283" y="957"/>
                    <a:pt x="1345" y="845"/>
                  </a:cubicBezTo>
                  <a:cubicBezTo>
                    <a:pt x="1420" y="710"/>
                    <a:pt x="1338" y="570"/>
                    <a:pt x="1249" y="466"/>
                  </a:cubicBezTo>
                  <a:cubicBezTo>
                    <a:pt x="1068" y="253"/>
                    <a:pt x="816" y="57"/>
                    <a:pt x="530" y="23"/>
                  </a:cubicBezTo>
                  <a:cubicBezTo>
                    <a:pt x="336" y="0"/>
                    <a:pt x="140" y="87"/>
                    <a:pt x="0" y="22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5" name="Freeform 11"/>
            <p:cNvSpPr/>
            <p:nvPr/>
          </p:nvSpPr>
          <p:spPr bwMode="auto">
            <a:xfrm>
              <a:off x="1524000" y="669925"/>
              <a:ext cx="8797925" cy="6183313"/>
            </a:xfrm>
            <a:custGeom>
              <a:avLst/>
              <a:gdLst/>
              <a:ahLst/>
              <a:cxnLst/>
              <a:rect l="0" t="0" r="r" b="b"/>
              <a:pathLst>
                <a:path w="1850" h="1300">
                  <a:moveTo>
                    <a:pt x="1552" y="1300"/>
                  </a:moveTo>
                  <a:cubicBezTo>
                    <a:pt x="1850" y="1019"/>
                    <a:pt x="1504" y="652"/>
                    <a:pt x="1288" y="447"/>
                  </a:cubicBezTo>
                  <a:cubicBezTo>
                    <a:pt x="1085" y="255"/>
                    <a:pt x="838" y="90"/>
                    <a:pt x="559" y="37"/>
                  </a:cubicBezTo>
                  <a:cubicBezTo>
                    <a:pt x="364" y="0"/>
                    <a:pt x="171" y="40"/>
                    <a:pt x="0" y="131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6" name="Freeform 12"/>
            <p:cNvSpPr/>
            <p:nvPr/>
          </p:nvSpPr>
          <p:spPr bwMode="auto">
            <a:xfrm>
              <a:off x="1524000" y="119063"/>
              <a:ext cx="9555163" cy="6734175"/>
            </a:xfrm>
            <a:custGeom>
              <a:avLst/>
              <a:gdLst/>
              <a:ahLst/>
              <a:cxnLst/>
              <a:rect l="0" t="0" r="r" b="b"/>
              <a:pathLst>
                <a:path w="2009" h="1416">
                  <a:moveTo>
                    <a:pt x="1725" y="1416"/>
                  </a:moveTo>
                  <a:cubicBezTo>
                    <a:pt x="2009" y="1117"/>
                    <a:pt x="1728" y="785"/>
                    <a:pt x="1492" y="565"/>
                  </a:cubicBezTo>
                  <a:cubicBezTo>
                    <a:pt x="1248" y="339"/>
                    <a:pt x="961" y="143"/>
                    <a:pt x="635" y="61"/>
                  </a:cubicBezTo>
                  <a:cubicBezTo>
                    <a:pt x="392" y="0"/>
                    <a:pt x="190" y="18"/>
                    <a:pt x="0" y="10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7" name="Freeform 13"/>
            <p:cNvSpPr/>
            <p:nvPr/>
          </p:nvSpPr>
          <p:spPr bwMode="auto">
            <a:xfrm>
              <a:off x="5419725" y="4763"/>
              <a:ext cx="5216525" cy="5368925"/>
            </a:xfrm>
            <a:custGeom>
              <a:avLst/>
              <a:gdLst/>
              <a:ahLst/>
              <a:cxnLst/>
              <a:rect l="0" t="0" r="r" b="b"/>
              <a:pathLst>
                <a:path w="1097" h="1129">
                  <a:moveTo>
                    <a:pt x="1097" y="1129"/>
                  </a:moveTo>
                  <a:cubicBezTo>
                    <a:pt x="1031" y="909"/>
                    <a:pt x="843" y="701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8" name="Freeform 15"/>
            <p:cNvSpPr/>
            <p:nvPr/>
          </p:nvSpPr>
          <p:spPr bwMode="auto">
            <a:xfrm>
              <a:off x="5813425" y="4763"/>
              <a:ext cx="4832350" cy="4822825"/>
            </a:xfrm>
            <a:custGeom>
              <a:avLst/>
              <a:gdLst/>
              <a:ahLst/>
              <a:cxnLst/>
              <a:rect l="0" t="0" r="r" b="b"/>
              <a:pathLst>
                <a:path w="1016" h="1014">
                  <a:moveTo>
                    <a:pt x="1016" y="1014"/>
                  </a:moveTo>
                  <a:cubicBezTo>
                    <a:pt x="934" y="849"/>
                    <a:pt x="802" y="6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9" name="Freeform 16"/>
            <p:cNvSpPr/>
            <p:nvPr/>
          </p:nvSpPr>
          <p:spPr bwMode="auto">
            <a:xfrm>
              <a:off x="6003925" y="4763"/>
              <a:ext cx="4641850" cy="4598988"/>
            </a:xfrm>
            <a:custGeom>
              <a:avLst/>
              <a:gdLst/>
              <a:ahLst/>
              <a:cxnLst/>
              <a:rect l="0" t="0" r="r" b="b"/>
              <a:pathLst>
                <a:path w="976" h="967">
                  <a:moveTo>
                    <a:pt x="976" y="967"/>
                  </a:moveTo>
                  <a:cubicBezTo>
                    <a:pt x="894" y="822"/>
                    <a:pt x="779" y="689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0" name="Freeform 17"/>
            <p:cNvSpPr/>
            <p:nvPr/>
          </p:nvSpPr>
          <p:spPr bwMode="auto">
            <a:xfrm>
              <a:off x="6203950" y="0"/>
              <a:ext cx="4441825" cy="4237038"/>
            </a:xfrm>
            <a:custGeom>
              <a:avLst/>
              <a:gdLst/>
              <a:ahLst/>
              <a:cxnLst/>
              <a:rect l="0" t="0" r="r" b="b"/>
              <a:pathLst>
                <a:path w="934" h="891">
                  <a:moveTo>
                    <a:pt x="934" y="891"/>
                  </a:moveTo>
                  <a:cubicBezTo>
                    <a:pt x="863" y="783"/>
                    <a:pt x="778" y="684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1" name="Freeform 18"/>
            <p:cNvSpPr/>
            <p:nvPr/>
          </p:nvSpPr>
          <p:spPr bwMode="auto">
            <a:xfrm>
              <a:off x="6456363" y="4763"/>
              <a:ext cx="4179888" cy="3986213"/>
            </a:xfrm>
            <a:custGeom>
              <a:avLst/>
              <a:gdLst/>
              <a:ahLst/>
              <a:cxnLst/>
              <a:rect l="0" t="0" r="r" b="b"/>
              <a:pathLst>
                <a:path w="879" h="838">
                  <a:moveTo>
                    <a:pt x="879" y="838"/>
                  </a:moveTo>
                  <a:cubicBezTo>
                    <a:pt x="821" y="755"/>
                    <a:pt x="756" y="679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2" name="Freeform 19"/>
            <p:cNvSpPr/>
            <p:nvPr/>
          </p:nvSpPr>
          <p:spPr bwMode="auto">
            <a:xfrm>
              <a:off x="6869113" y="4763"/>
              <a:ext cx="3776663" cy="3838575"/>
            </a:xfrm>
            <a:custGeom>
              <a:avLst/>
              <a:gdLst/>
              <a:ahLst/>
              <a:cxnLst/>
              <a:rect l="0" t="0" r="r" b="b"/>
              <a:pathLst>
                <a:path w="794" h="807">
                  <a:moveTo>
                    <a:pt x="794" y="807"/>
                  </a:moveTo>
                  <a:cubicBezTo>
                    <a:pt x="745" y="739"/>
                    <a:pt x="695" y="676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3" name="Freeform 20"/>
            <p:cNvSpPr/>
            <p:nvPr/>
          </p:nvSpPr>
          <p:spPr bwMode="auto">
            <a:xfrm>
              <a:off x="8758238" y="4763"/>
              <a:ext cx="1887538" cy="1355725"/>
            </a:xfrm>
            <a:custGeom>
              <a:avLst/>
              <a:gdLst/>
              <a:ahLst/>
              <a:cxnLst/>
              <a:rect l="0" t="0" r="r" b="b"/>
              <a:pathLst>
                <a:path w="397" h="285">
                  <a:moveTo>
                    <a:pt x="397" y="285"/>
                  </a:moveTo>
                  <a:cubicBezTo>
                    <a:pt x="270" y="182"/>
                    <a:pt x="138" y="8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4" name="Freeform 21"/>
            <p:cNvSpPr/>
            <p:nvPr/>
          </p:nvSpPr>
          <p:spPr bwMode="auto">
            <a:xfrm>
              <a:off x="9223375" y="9525"/>
              <a:ext cx="1422400" cy="1108075"/>
            </a:xfrm>
            <a:custGeom>
              <a:avLst/>
              <a:gdLst/>
              <a:ahLst/>
              <a:cxnLst/>
              <a:rect l="0" t="0" r="r" b="b"/>
              <a:pathLst>
                <a:path w="299" h="233">
                  <a:moveTo>
                    <a:pt x="299" y="233"/>
                  </a:moveTo>
                  <a:cubicBezTo>
                    <a:pt x="197" y="145"/>
                    <a:pt x="97" y="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5" name="Freeform 22"/>
            <p:cNvSpPr/>
            <p:nvPr/>
          </p:nvSpPr>
          <p:spPr bwMode="auto">
            <a:xfrm>
              <a:off x="10009188" y="4763"/>
              <a:ext cx="636588" cy="361950"/>
            </a:xfrm>
            <a:custGeom>
              <a:avLst/>
              <a:gdLst/>
              <a:ahLst/>
              <a:cxnLst/>
              <a:rect l="0" t="0" r="r" b="b"/>
              <a:pathLst>
                <a:path w="134" h="76">
                  <a:moveTo>
                    <a:pt x="0" y="0"/>
                  </a:moveTo>
                  <a:cubicBezTo>
                    <a:pt x="45" y="25"/>
                    <a:pt x="89" y="50"/>
                    <a:pt x="134" y="7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75713" y="1872883"/>
            <a:ext cx="2540509" cy="3827102"/>
            <a:chOff x="644463" y="1698332"/>
            <a:chExt cx="4357752" cy="3470420"/>
          </a:xfrm>
        </p:grpSpPr>
        <p:sp>
          <p:nvSpPr>
            <p:cNvPr id="77" name="Rectangle 76"/>
            <p:cNvSpPr/>
            <p:nvPr/>
          </p:nvSpPr>
          <p:spPr>
            <a:xfrm>
              <a:off x="644463" y="1698332"/>
              <a:ext cx="4357752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644463" y="2274404"/>
              <a:ext cx="43577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27" name="Isosceles Triangle 9"/>
            <p:cNvSpPr/>
            <p:nvPr/>
          </p:nvSpPr>
          <p:spPr>
            <a:xfrm rot="10800000">
              <a:off x="2665346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96598" y="0"/>
            <a:ext cx="2034227" cy="756285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1399"/>
            </a:lvl1pPr>
            <a:lvl2pPr marL="199897" indent="0">
              <a:buNone/>
              <a:defRPr sz="1224"/>
            </a:lvl2pPr>
            <a:lvl3pPr marL="399794" indent="0">
              <a:buNone/>
              <a:defRPr sz="1049"/>
            </a:lvl3pPr>
            <a:lvl4pPr marL="599691" indent="0">
              <a:buNone/>
              <a:defRPr sz="874"/>
            </a:lvl4pPr>
            <a:lvl5pPr marL="799588" indent="0">
              <a:buNone/>
              <a:defRPr sz="874"/>
            </a:lvl5pPr>
            <a:lvl6pPr marL="999485" indent="0">
              <a:buNone/>
              <a:defRPr sz="874"/>
            </a:lvl6pPr>
            <a:lvl7pPr marL="1199382" indent="0">
              <a:buNone/>
              <a:defRPr sz="874"/>
            </a:lvl7pPr>
            <a:lvl8pPr marL="1399279" indent="0">
              <a:buNone/>
              <a:defRPr sz="874"/>
            </a:lvl8pPr>
            <a:lvl9pPr marL="1599176" indent="0">
              <a:buNone/>
              <a:defRPr sz="87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840" y="2576533"/>
            <a:ext cx="2447181" cy="1395608"/>
          </a:xfrm>
        </p:spPr>
        <p:txBody>
          <a:bodyPr bIns="0" anchor="b">
            <a:normAutofit/>
          </a:bodyPr>
          <a:lstStyle>
            <a:lvl1pPr>
              <a:defRPr sz="1866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1099" y="3972141"/>
            <a:ext cx="2448107" cy="1339362"/>
          </a:xfrm>
        </p:spPr>
        <p:txBody>
          <a:bodyPr>
            <a:normAutofit/>
          </a:bodyPr>
          <a:lstStyle>
            <a:lvl1pPr marL="0" indent="0" algn="ctr">
              <a:buNone/>
              <a:defRPr sz="816">
                <a:solidFill>
                  <a:srgbClr val="FFFEFF"/>
                </a:solidFill>
              </a:defRPr>
            </a:lvl1pPr>
            <a:lvl2pPr marL="199897" indent="0">
              <a:buNone/>
              <a:defRPr sz="612"/>
            </a:lvl2pPr>
            <a:lvl3pPr marL="399794" indent="0">
              <a:buNone/>
              <a:defRPr sz="524"/>
            </a:lvl3pPr>
            <a:lvl4pPr marL="599691" indent="0">
              <a:buNone/>
              <a:defRPr sz="437"/>
            </a:lvl4pPr>
            <a:lvl5pPr marL="799588" indent="0">
              <a:buNone/>
              <a:defRPr sz="437"/>
            </a:lvl5pPr>
            <a:lvl6pPr marL="999485" indent="0">
              <a:buNone/>
              <a:defRPr sz="437"/>
            </a:lvl6pPr>
            <a:lvl7pPr marL="1199382" indent="0">
              <a:buNone/>
              <a:defRPr sz="437"/>
            </a:lvl7pPr>
            <a:lvl8pPr marL="1399279" indent="0">
              <a:buNone/>
              <a:defRPr sz="437"/>
            </a:lvl8pPr>
            <a:lvl9pPr marL="1599176" indent="0">
              <a:buNone/>
              <a:defRPr sz="43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3158" y="352933"/>
            <a:ext cx="1599248" cy="352933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3158" y="6867068"/>
            <a:ext cx="2541027" cy="352933"/>
          </a:xfrm>
        </p:spPr>
        <p:txBody>
          <a:bodyPr/>
          <a:lstStyle/>
          <a:p>
            <a:endParaRPr lang="en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515855" y="352933"/>
            <a:ext cx="399812" cy="352933"/>
          </a:xfrm>
        </p:spPr>
        <p:txBody>
          <a:bodyPr/>
          <a:lstStyle/>
          <a:p>
            <a:fld id="{B6F15528-21DE-4FAA-801E-634DDDAF4B2B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490250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2989" y="2591446"/>
            <a:ext cx="1814280" cy="2718294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4285" y="876398"/>
            <a:ext cx="2378052" cy="57974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3158" y="352933"/>
            <a:ext cx="1599248" cy="352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8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3158" y="6867068"/>
            <a:ext cx="4579179" cy="352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8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52525" y="352933"/>
            <a:ext cx="399812" cy="352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8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AE" smtClean="0"/>
              <a:t>‹#›</a:t>
            </a:fld>
            <a:endParaRPr lang="en-A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929D1F-5658-7D54-E81D-828133EE5558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xmlns="" val="hdr"/>
              </p:ext>
            </p:extLst>
          </p:nvPr>
        </p:nvSpPr>
        <p:spPr>
          <a:xfrm>
            <a:off x="23756" y="23888"/>
            <a:ext cx="435921" cy="575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374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Classification: Internal</a:t>
            </a:r>
          </a:p>
        </p:txBody>
      </p:sp>
      <p:sp>
        <p:nvSpPr>
          <p:cNvPr id="9" name="MSIPCMContentMarking" descr="{&quot;HashCode&quot;:62995019,&quot;Placement&quot;:&quot;Header&quot;,&quot;Top&quot;:0.0,&quot;Left&quot;:0.0,&quot;SlideWidth&quot;:419,&quot;SlideHeight&quot;:595}"/>
          <p:cNvSpPr txBox="1"/>
          <p:nvPr userDrawn="1"/>
        </p:nvSpPr>
        <p:spPr>
          <a:xfrm>
            <a:off x="0" y="0"/>
            <a:ext cx="1437012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000" smtClean="0">
                <a:solidFill>
                  <a:srgbClr val="000000"/>
                </a:solidFill>
                <a:latin typeface="Calibri" panose="020F0502020204030204" pitchFamily="34" charset="0"/>
              </a:rPr>
              <a:t>Classification: Internal</a:t>
            </a:r>
            <a:endParaRPr lang="en-US" sz="10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248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txStyles>
    <p:titleStyle>
      <a:lvl1pPr algn="ctr" defTabSz="399794" rtl="0" eaLnBrk="1" latinLnBrk="0" hangingPunct="1">
        <a:lnSpc>
          <a:spcPct val="85000"/>
        </a:lnSpc>
        <a:spcBef>
          <a:spcPct val="0"/>
        </a:spcBef>
        <a:buNone/>
        <a:defRPr sz="1866" b="0" i="0" kern="1200" cap="none" spc="-66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99949" indent="-99949" algn="l" defTabSz="399794" rtl="0" eaLnBrk="1" latinLnBrk="0" hangingPunct="1">
        <a:lnSpc>
          <a:spcPct val="120000"/>
        </a:lnSpc>
        <a:spcBef>
          <a:spcPts val="437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33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299846" indent="-99949" algn="l" defTabSz="399794" rtl="0" eaLnBrk="1" latinLnBrk="0" hangingPunct="1">
        <a:lnSpc>
          <a:spcPct val="120000"/>
        </a:lnSpc>
        <a:spcBef>
          <a:spcPts val="218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816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499743" indent="-99949" algn="l" defTabSz="399794" rtl="0" eaLnBrk="1" latinLnBrk="0" hangingPunct="1">
        <a:lnSpc>
          <a:spcPct val="120000"/>
        </a:lnSpc>
        <a:spcBef>
          <a:spcPts val="218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7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699640" indent="-99949" algn="l" defTabSz="399794" rtl="0" eaLnBrk="1" latinLnBrk="0" hangingPunct="1">
        <a:lnSpc>
          <a:spcPct val="120000"/>
        </a:lnSpc>
        <a:spcBef>
          <a:spcPts val="218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7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899537" indent="-99949" algn="l" defTabSz="399794" rtl="0" eaLnBrk="1" latinLnBrk="0" hangingPunct="1">
        <a:lnSpc>
          <a:spcPct val="120000"/>
        </a:lnSpc>
        <a:spcBef>
          <a:spcPts val="218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7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099434" indent="-99949" algn="l" defTabSz="399794" rtl="0" eaLnBrk="1" latinLnBrk="0" hangingPunct="1">
        <a:lnSpc>
          <a:spcPct val="120000"/>
        </a:lnSpc>
        <a:spcBef>
          <a:spcPts val="218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524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1299330" indent="-99949" algn="l" defTabSz="399794" rtl="0" eaLnBrk="1" latinLnBrk="0" hangingPunct="1">
        <a:lnSpc>
          <a:spcPct val="120000"/>
        </a:lnSpc>
        <a:spcBef>
          <a:spcPts val="218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524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1499227" indent="-99949" algn="l" defTabSz="399794" rtl="0" eaLnBrk="1" latinLnBrk="0" hangingPunct="1">
        <a:lnSpc>
          <a:spcPct val="120000"/>
        </a:lnSpc>
        <a:spcBef>
          <a:spcPts val="218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524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1699124" indent="-99949" algn="l" defTabSz="399794" rtl="0" eaLnBrk="1" latinLnBrk="0" hangingPunct="1">
        <a:lnSpc>
          <a:spcPct val="120000"/>
        </a:lnSpc>
        <a:spcBef>
          <a:spcPts val="218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524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99794" rtl="0" eaLnBrk="1" latinLnBrk="0" hangingPunct="1">
        <a:defRPr sz="787" kern="1200">
          <a:solidFill>
            <a:schemeClr val="tx1"/>
          </a:solidFill>
          <a:latin typeface="+mn-lt"/>
          <a:ea typeface="+mn-ea"/>
          <a:cs typeface="+mn-cs"/>
        </a:defRPr>
      </a:lvl1pPr>
      <a:lvl2pPr marL="199897" algn="l" defTabSz="399794" rtl="0" eaLnBrk="1" latinLnBrk="0" hangingPunct="1">
        <a:defRPr sz="787" kern="1200">
          <a:solidFill>
            <a:schemeClr val="tx1"/>
          </a:solidFill>
          <a:latin typeface="+mn-lt"/>
          <a:ea typeface="+mn-ea"/>
          <a:cs typeface="+mn-cs"/>
        </a:defRPr>
      </a:lvl2pPr>
      <a:lvl3pPr marL="399794" algn="l" defTabSz="399794" rtl="0" eaLnBrk="1" latinLnBrk="0" hangingPunct="1">
        <a:defRPr sz="787" kern="1200">
          <a:solidFill>
            <a:schemeClr val="tx1"/>
          </a:solidFill>
          <a:latin typeface="+mn-lt"/>
          <a:ea typeface="+mn-ea"/>
          <a:cs typeface="+mn-cs"/>
        </a:defRPr>
      </a:lvl3pPr>
      <a:lvl4pPr marL="599691" algn="l" defTabSz="399794" rtl="0" eaLnBrk="1" latinLnBrk="0" hangingPunct="1">
        <a:defRPr sz="787" kern="1200">
          <a:solidFill>
            <a:schemeClr val="tx1"/>
          </a:solidFill>
          <a:latin typeface="+mn-lt"/>
          <a:ea typeface="+mn-ea"/>
          <a:cs typeface="+mn-cs"/>
        </a:defRPr>
      </a:lvl4pPr>
      <a:lvl5pPr marL="799588" algn="l" defTabSz="399794" rtl="0" eaLnBrk="1" latinLnBrk="0" hangingPunct="1">
        <a:defRPr sz="787" kern="1200">
          <a:solidFill>
            <a:schemeClr val="tx1"/>
          </a:solidFill>
          <a:latin typeface="+mn-lt"/>
          <a:ea typeface="+mn-ea"/>
          <a:cs typeface="+mn-cs"/>
        </a:defRPr>
      </a:lvl5pPr>
      <a:lvl6pPr marL="999485" algn="l" defTabSz="399794" rtl="0" eaLnBrk="1" latinLnBrk="0" hangingPunct="1">
        <a:defRPr sz="787" kern="1200">
          <a:solidFill>
            <a:schemeClr val="tx1"/>
          </a:solidFill>
          <a:latin typeface="+mn-lt"/>
          <a:ea typeface="+mn-ea"/>
          <a:cs typeface="+mn-cs"/>
        </a:defRPr>
      </a:lvl6pPr>
      <a:lvl7pPr marL="1199382" algn="l" defTabSz="399794" rtl="0" eaLnBrk="1" latinLnBrk="0" hangingPunct="1">
        <a:defRPr sz="787" kern="1200">
          <a:solidFill>
            <a:schemeClr val="tx1"/>
          </a:solidFill>
          <a:latin typeface="+mn-lt"/>
          <a:ea typeface="+mn-ea"/>
          <a:cs typeface="+mn-cs"/>
        </a:defRPr>
      </a:lvl7pPr>
      <a:lvl8pPr marL="1399279" algn="l" defTabSz="399794" rtl="0" eaLnBrk="1" latinLnBrk="0" hangingPunct="1">
        <a:defRPr sz="787" kern="1200">
          <a:solidFill>
            <a:schemeClr val="tx1"/>
          </a:solidFill>
          <a:latin typeface="+mn-lt"/>
          <a:ea typeface="+mn-ea"/>
          <a:cs typeface="+mn-cs"/>
        </a:defRPr>
      </a:lvl8pPr>
      <a:lvl9pPr marL="1599176" algn="l" defTabSz="399794" rtl="0" eaLnBrk="1" latinLnBrk="0" hangingPunct="1">
        <a:defRPr sz="7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99774" y="200025"/>
            <a:ext cx="5156438" cy="754490"/>
          </a:xfrm>
          <a:prstGeom prst="rect">
            <a:avLst/>
          </a:prstGeom>
        </p:spPr>
        <p:txBody>
          <a:bodyPr vert="horz" wrap="square" lIns="0" tIns="4751" rIns="0" bIns="0" rtlCol="0" anchor="ctr">
            <a:spAutoFit/>
          </a:bodyPr>
          <a:lstStyle/>
          <a:p>
            <a:pPr>
              <a:lnSpc>
                <a:spcPct val="80000"/>
              </a:lnSpc>
              <a:spcBef>
                <a:spcPts val="144"/>
              </a:spcBef>
              <a:spcAft>
                <a:spcPts val="144"/>
              </a:spcAft>
            </a:pPr>
            <a:r>
              <a:rPr lang="en-US" sz="2245" b="1" spc="-54" dirty="0"/>
              <a:t>LAH LAH</a:t>
            </a:r>
            <a:br>
              <a:rPr lang="en-US" sz="2245" b="1" spc="-54" dirty="0"/>
            </a:br>
            <a:r>
              <a:rPr lang="en-US" sz="1600" b="1" spc="-54" dirty="0" smtClean="0"/>
              <a:t>MONDAY</a:t>
            </a:r>
            <a:br>
              <a:rPr lang="en-US" sz="1600" b="1" spc="-54" dirty="0" smtClean="0"/>
            </a:br>
            <a:r>
              <a:rPr lang="en-US" sz="898" b="1" spc="-21" dirty="0" smtClean="0">
                <a:solidFill>
                  <a:srgbClr val="1A1A1A"/>
                </a:solidFill>
                <a:latin typeface="Gosha Sans"/>
                <a:cs typeface="Gosha Sans"/>
              </a:rPr>
              <a:t>BUSINESS </a:t>
            </a:r>
            <a:r>
              <a:rPr lang="en-US" sz="898" b="1" spc="-21" dirty="0">
                <a:solidFill>
                  <a:srgbClr val="1A1A1A"/>
                </a:solidFill>
                <a:latin typeface="Gosha Sans"/>
                <a:cs typeface="Gosha Sans"/>
              </a:rPr>
              <a:t>LUNCH </a:t>
            </a:r>
            <a:r>
              <a:rPr lang="en-US" sz="1347" b="1" spc="-21" dirty="0">
                <a:solidFill>
                  <a:srgbClr val="1A1A1A"/>
                </a:solidFill>
                <a:latin typeface="Gosha Sans"/>
                <a:cs typeface="Gosha Sans"/>
              </a:rPr>
              <a:t/>
            </a:r>
            <a:br>
              <a:rPr lang="en-US" sz="1347" b="1" spc="-21" dirty="0">
                <a:solidFill>
                  <a:srgbClr val="1A1A1A"/>
                </a:solidFill>
                <a:latin typeface="Gosha Sans"/>
                <a:cs typeface="Gosha Sans"/>
              </a:rPr>
            </a:br>
            <a:r>
              <a:rPr lang="en-US" sz="1347" b="1" spc="-21" dirty="0">
                <a:solidFill>
                  <a:srgbClr val="1A1A1A"/>
                </a:solidFill>
                <a:latin typeface="Gosha Sans"/>
                <a:cs typeface="Gosha Sans"/>
              </a:rPr>
              <a:t>  </a:t>
            </a:r>
            <a:endParaRPr lang="en-US" sz="1347" b="1" dirty="0"/>
          </a:p>
        </p:txBody>
      </p:sp>
      <p:sp>
        <p:nvSpPr>
          <p:cNvPr id="14" name="object 14"/>
          <p:cNvSpPr/>
          <p:nvPr/>
        </p:nvSpPr>
        <p:spPr>
          <a:xfrm flipV="1">
            <a:off x="516168" y="8249395"/>
            <a:ext cx="1978202" cy="427606"/>
          </a:xfrm>
          <a:custGeom>
            <a:avLst/>
            <a:gdLst/>
            <a:ahLst/>
            <a:cxnLst/>
            <a:rect l="l" t="t" r="r" b="b"/>
            <a:pathLst>
              <a:path w="11480800" h="8951594">
                <a:moveTo>
                  <a:pt x="3452584" y="8933853"/>
                </a:moveTo>
                <a:lnTo>
                  <a:pt x="3448189" y="8922347"/>
                </a:lnTo>
                <a:lnTo>
                  <a:pt x="3435667" y="8916987"/>
                </a:lnTo>
                <a:lnTo>
                  <a:pt x="0" y="8933993"/>
                </a:lnTo>
                <a:lnTo>
                  <a:pt x="3435667" y="8950998"/>
                </a:lnTo>
                <a:lnTo>
                  <a:pt x="3448520" y="8945435"/>
                </a:lnTo>
                <a:lnTo>
                  <a:pt x="3452584" y="8933853"/>
                </a:lnTo>
                <a:close/>
              </a:path>
              <a:path w="11480800" h="8951594">
                <a:moveTo>
                  <a:pt x="3452584" y="2915894"/>
                </a:moveTo>
                <a:lnTo>
                  <a:pt x="3448189" y="2904388"/>
                </a:lnTo>
                <a:lnTo>
                  <a:pt x="3435667" y="2899016"/>
                </a:lnTo>
                <a:lnTo>
                  <a:pt x="0" y="2916034"/>
                </a:lnTo>
                <a:lnTo>
                  <a:pt x="3435667" y="2933039"/>
                </a:lnTo>
                <a:lnTo>
                  <a:pt x="3448520" y="2927464"/>
                </a:lnTo>
                <a:lnTo>
                  <a:pt x="3452584" y="2915894"/>
                </a:lnTo>
                <a:close/>
              </a:path>
              <a:path w="11480800" h="8951594">
                <a:moveTo>
                  <a:pt x="3452584" y="16878"/>
                </a:moveTo>
                <a:lnTo>
                  <a:pt x="3448189" y="5359"/>
                </a:lnTo>
                <a:lnTo>
                  <a:pt x="3435667" y="0"/>
                </a:lnTo>
                <a:lnTo>
                  <a:pt x="0" y="17005"/>
                </a:lnTo>
                <a:lnTo>
                  <a:pt x="3435667" y="34023"/>
                </a:lnTo>
                <a:lnTo>
                  <a:pt x="3448520" y="28448"/>
                </a:lnTo>
                <a:lnTo>
                  <a:pt x="3452584" y="16878"/>
                </a:lnTo>
                <a:close/>
              </a:path>
              <a:path w="11480800" h="8951594">
                <a:moveTo>
                  <a:pt x="11480559" y="8933993"/>
                </a:moveTo>
                <a:lnTo>
                  <a:pt x="8044904" y="8916987"/>
                </a:lnTo>
                <a:lnTo>
                  <a:pt x="8032051" y="8922550"/>
                </a:lnTo>
                <a:lnTo>
                  <a:pt x="8027987" y="8934132"/>
                </a:lnTo>
                <a:lnTo>
                  <a:pt x="8032382" y="8945639"/>
                </a:lnTo>
                <a:lnTo>
                  <a:pt x="8044904" y="8950998"/>
                </a:lnTo>
                <a:lnTo>
                  <a:pt x="11480559" y="8933993"/>
                </a:lnTo>
                <a:close/>
              </a:path>
              <a:path w="11480800" h="8951594">
                <a:moveTo>
                  <a:pt x="11480559" y="2916021"/>
                </a:moveTo>
                <a:lnTo>
                  <a:pt x="8044904" y="2899016"/>
                </a:lnTo>
                <a:lnTo>
                  <a:pt x="8032051" y="2904591"/>
                </a:lnTo>
                <a:lnTo>
                  <a:pt x="8027987" y="2916161"/>
                </a:lnTo>
                <a:lnTo>
                  <a:pt x="8032382" y="2927667"/>
                </a:lnTo>
                <a:lnTo>
                  <a:pt x="8044904" y="2933039"/>
                </a:lnTo>
                <a:lnTo>
                  <a:pt x="11480559" y="2916021"/>
                </a:lnTo>
                <a:close/>
              </a:path>
              <a:path w="11480800" h="8951594">
                <a:moveTo>
                  <a:pt x="11480559" y="17005"/>
                </a:moveTo>
                <a:lnTo>
                  <a:pt x="8044904" y="0"/>
                </a:lnTo>
                <a:lnTo>
                  <a:pt x="8032051" y="5575"/>
                </a:lnTo>
                <a:lnTo>
                  <a:pt x="8027987" y="17145"/>
                </a:lnTo>
                <a:lnTo>
                  <a:pt x="8032382" y="28651"/>
                </a:lnTo>
                <a:lnTo>
                  <a:pt x="8044904" y="34023"/>
                </a:lnTo>
                <a:lnTo>
                  <a:pt x="11480559" y="17005"/>
                </a:lnTo>
                <a:close/>
              </a:path>
            </a:pathLst>
          </a:custGeom>
          <a:solidFill>
            <a:srgbClr val="882121"/>
          </a:solidFill>
        </p:spPr>
        <p:txBody>
          <a:bodyPr wrap="square" lIns="0" tIns="0" rIns="0" bIns="0" rtlCol="0"/>
          <a:lstStyle/>
          <a:p>
            <a:endParaRPr sz="253"/>
          </a:p>
        </p:txBody>
      </p:sp>
      <p:sp>
        <p:nvSpPr>
          <p:cNvPr id="15" name="object 15"/>
          <p:cNvSpPr txBox="1"/>
          <p:nvPr/>
        </p:nvSpPr>
        <p:spPr>
          <a:xfrm>
            <a:off x="2195152" y="3173026"/>
            <a:ext cx="1737269" cy="160704"/>
          </a:xfrm>
          <a:prstGeom prst="rect">
            <a:avLst/>
          </a:prstGeom>
        </p:spPr>
        <p:txBody>
          <a:bodyPr vert="horz" wrap="square" lIns="0" tIns="5226" rIns="0" bIns="0" rtlCol="0">
            <a:spAutoFit/>
          </a:bodyPr>
          <a:lstStyle/>
          <a:p>
            <a:pPr marL="4751">
              <a:spcBef>
                <a:spcPts val="41"/>
              </a:spcBef>
            </a:pPr>
            <a:r>
              <a:rPr sz="1010" b="1" spc="-73" dirty="0">
                <a:solidFill>
                  <a:srgbClr val="1A1A1A"/>
                </a:solidFill>
                <a:latin typeface="Gosha Sans"/>
                <a:cs typeface="Gosha Sans"/>
              </a:rPr>
              <a:t> </a:t>
            </a:r>
            <a:endParaRPr sz="1010" dirty="0">
              <a:latin typeface="Gosha Sans"/>
              <a:cs typeface="Gosha San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6168" y="791640"/>
            <a:ext cx="4372797" cy="41663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470" algn="ctr">
              <a:lnSpc>
                <a:spcPct val="107000"/>
              </a:lnSpc>
            </a:pPr>
            <a:r>
              <a:rPr lang="en-US" sz="898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COURSES - 75 AED </a:t>
            </a:r>
            <a:r>
              <a:rPr lang="en-US" sz="898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| </a:t>
            </a:r>
            <a:r>
              <a:rPr lang="en-US" sz="898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COURSES – 85 AED</a:t>
            </a:r>
          </a:p>
          <a:p>
            <a:pPr marR="7470" algn="ctr">
              <a:lnSpc>
                <a:spcPct val="107000"/>
              </a:lnSpc>
            </a:pPr>
            <a:endParaRPr lang="en-US" sz="898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en-US" sz="105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STARTERS</a:t>
            </a:r>
            <a:r>
              <a:rPr lang="en-US" sz="105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 </a:t>
            </a:r>
            <a:r>
              <a:rPr lang="en-US" sz="105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| choice of one</a:t>
            </a:r>
          </a:p>
          <a:p>
            <a:pPr algn="ctr">
              <a:lnSpc>
                <a:spcPct val="107000"/>
              </a:lnSpc>
            </a:pPr>
            <a:endParaRPr lang="en-US" sz="500" b="1" i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898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KOREAN VEGETABLE SALAD (V, VG, S, LF)</a:t>
            </a:r>
            <a:endParaRPr lang="en-US" sz="898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898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Carrots, lettuce, cucumber, onion, bean sprouts, tofu, kimchi, sesame gochujang dressing</a:t>
            </a:r>
            <a:endParaRPr lang="en-US" sz="898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374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898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CHICKEN SPRING ROLL (S, LF)</a:t>
            </a:r>
            <a:endParaRPr lang="en-US" sz="898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898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Chicken, mixed vegetables, sweet chili sauce</a:t>
            </a:r>
            <a:endParaRPr lang="en-US" sz="898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599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898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LEMONGRASS BEEF SKEWER (N, SF, LF)</a:t>
            </a:r>
            <a:endParaRPr lang="en-US" sz="898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898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Thai style marinated beef skewers, lemongrass, coriander, toasted rice, </a:t>
            </a:r>
            <a:r>
              <a:rPr lang="en-US" sz="898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prik</a:t>
            </a:r>
            <a:r>
              <a:rPr lang="en-US" sz="898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898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nam</a:t>
            </a:r>
            <a:r>
              <a:rPr lang="en-US" sz="898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898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</a:t>
            </a:r>
            <a:r>
              <a:rPr lang="en-US" sz="898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dipping sauce</a:t>
            </a:r>
          </a:p>
          <a:p>
            <a:pPr algn="ctr"/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n-US" sz="105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MAIN COURSE | choice of one</a:t>
            </a:r>
          </a:p>
          <a:p>
            <a:pPr algn="ctr">
              <a:lnSpc>
                <a:spcPct val="115000"/>
              </a:lnSpc>
            </a:pPr>
            <a:endParaRPr lang="en-US" sz="5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898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WOK CHILI BEEF (S, LF)</a:t>
            </a:r>
            <a:endParaRPr lang="en-US" sz="898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898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Wok fried beef, </a:t>
            </a:r>
            <a:r>
              <a:rPr lang="en-US" sz="898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898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zechuan</a:t>
            </a:r>
            <a:r>
              <a:rPr lang="en-US" sz="898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chili oil, capsicum, snow peas, bamboo shoot, spring onion</a:t>
            </a:r>
            <a:endParaRPr lang="en-US" sz="898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524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898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CHICKEN KATSU KARE (E, LF)</a:t>
            </a:r>
            <a:endParaRPr lang="en-US" sz="898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898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Chicken katsu, </a:t>
            </a:r>
            <a:r>
              <a:rPr lang="en-US" sz="898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japanese</a:t>
            </a:r>
            <a:r>
              <a:rPr lang="en-US" sz="898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curry sauce, carrots, potato, spring onion and steamed rice</a:t>
            </a:r>
            <a:endParaRPr lang="en-US" sz="898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599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898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SEAFOOD BAKMI GORENG (S, SF, LF)</a:t>
            </a:r>
            <a:endParaRPr lang="en-US" sz="898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898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Wok fried egg noodles, prawn, squid, </a:t>
            </a:r>
            <a:r>
              <a:rPr lang="en-US" sz="898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898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hinese</a:t>
            </a:r>
            <a:r>
              <a:rPr lang="en-US" sz="898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cabbage, bean sprouts, sweet soy sauce, sambal sauce</a:t>
            </a:r>
          </a:p>
          <a:p>
            <a:pPr algn="ctr"/>
            <a:endParaRPr lang="en-US" sz="11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05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DESSERT</a:t>
            </a:r>
          </a:p>
          <a:p>
            <a:pPr algn="ctr"/>
            <a:endParaRPr lang="en-US" sz="5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898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COCONUT PANNA COTTA (V, VG, LF)</a:t>
            </a:r>
            <a:endParaRPr lang="en-US" sz="898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898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Lychee, mint leaves, strawberry</a:t>
            </a:r>
            <a:endParaRPr lang="en-US" sz="898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898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</p:txBody>
      </p:sp>
      <p:sp>
        <p:nvSpPr>
          <p:cNvPr id="10" name="Rectangle 9"/>
          <p:cNvSpPr/>
          <p:nvPr/>
        </p:nvSpPr>
        <p:spPr>
          <a:xfrm flipH="1">
            <a:off x="707070" y="4848225"/>
            <a:ext cx="3990992" cy="1950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endParaRPr lang="en-US" sz="253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n-US" sz="105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SUSHI COMBO PLATTER - 80 AED </a:t>
            </a:r>
            <a:endParaRPr lang="en-US" sz="105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n-US" sz="898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MAKI (two each)</a:t>
            </a:r>
            <a:endParaRPr lang="en-US" sz="898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n-US" sz="898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898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Chili salmon roll, </a:t>
            </a:r>
            <a:r>
              <a:rPr lang="en-US" sz="898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california</a:t>
            </a:r>
            <a:r>
              <a:rPr lang="en-US" sz="898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roll, vegan roll </a:t>
            </a:r>
            <a:endParaRPr lang="en-US" sz="898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n-US" sz="898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898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NIGIRI (R) </a:t>
            </a:r>
            <a:r>
              <a:rPr lang="en-US" sz="898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(one each)</a:t>
            </a:r>
            <a:endParaRPr lang="en-US" sz="898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n-US" sz="898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Salmon, tuna </a:t>
            </a:r>
            <a:endParaRPr lang="en-US" sz="898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n-US" sz="898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SASHIMI </a:t>
            </a:r>
            <a:r>
              <a:rPr lang="en-AE" sz="898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(R) </a:t>
            </a:r>
            <a:r>
              <a:rPr lang="en-US" sz="898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(one </a:t>
            </a:r>
            <a:r>
              <a:rPr lang="en-US" sz="898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each)</a:t>
            </a:r>
            <a:endParaRPr lang="en-US" sz="898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n-US" sz="898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Salmon, tuna </a:t>
            </a:r>
          </a:p>
          <a:p>
            <a:pPr algn="ctr">
              <a:lnSpc>
                <a:spcPct val="115000"/>
              </a:lnSpc>
            </a:pPr>
            <a:endParaRPr lang="en-US" sz="5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05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DESSERT</a:t>
            </a:r>
          </a:p>
          <a:p>
            <a:pPr algn="ctr"/>
            <a:endParaRPr lang="en-US" sz="5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898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COCONUT PANNA COTTA (V, VG, LF)</a:t>
            </a:r>
            <a:endParaRPr lang="en-US" sz="898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898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Lychee, mint leaves, strawberry</a:t>
            </a:r>
          </a:p>
        </p:txBody>
      </p:sp>
      <p:sp>
        <p:nvSpPr>
          <p:cNvPr id="8" name="Rectangle 7"/>
          <p:cNvSpPr/>
          <p:nvPr/>
        </p:nvSpPr>
        <p:spPr>
          <a:xfrm rot="10800000" flipV="1">
            <a:off x="-11316" y="6901159"/>
            <a:ext cx="53214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Dishes indicated with contains N </a:t>
            </a:r>
            <a:r>
              <a:rPr lang="en-AE" sz="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sz="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Nuts V - Vegetarian VG - Vegan SF </a:t>
            </a:r>
            <a:r>
              <a:rPr lang="en-AE" sz="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sz="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Shellfish</a:t>
            </a:r>
          </a:p>
          <a:p>
            <a:pPr algn="ctr"/>
            <a:r>
              <a:rPr lang="en-US" sz="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S- Soy E </a:t>
            </a:r>
            <a:r>
              <a:rPr lang="en-AE" sz="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sz="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Egg </a:t>
            </a:r>
            <a:r>
              <a:rPr lang="en-AE" sz="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sz="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LF </a:t>
            </a:r>
            <a:r>
              <a:rPr lang="en-AE" sz="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sz="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lactose-free R - Raw </a:t>
            </a:r>
          </a:p>
          <a:p>
            <a:pPr algn="ctr"/>
            <a:r>
              <a:rPr lang="en-US" sz="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 prices in UAE Dirhams and inclusive of 7% municipality fees, 10% service charge and 5% value-added tax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446212" y="4848225"/>
            <a:ext cx="2449737" cy="60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99774" y="316180"/>
            <a:ext cx="5156438" cy="754490"/>
          </a:xfrm>
          <a:prstGeom prst="rect">
            <a:avLst/>
          </a:prstGeom>
        </p:spPr>
        <p:txBody>
          <a:bodyPr vert="horz" wrap="square" lIns="0" tIns="4751" rIns="0" bIns="0" rtlCol="0" anchor="ctr">
            <a:spAutoFit/>
          </a:bodyPr>
          <a:lstStyle/>
          <a:p>
            <a:pPr>
              <a:lnSpc>
                <a:spcPct val="80000"/>
              </a:lnSpc>
              <a:spcBef>
                <a:spcPts val="144"/>
              </a:spcBef>
              <a:spcAft>
                <a:spcPts val="144"/>
              </a:spcAft>
            </a:pPr>
            <a:r>
              <a:rPr lang="en-US" sz="2245" b="1" spc="-54" dirty="0"/>
              <a:t>LAH LAH</a:t>
            </a:r>
            <a:br>
              <a:rPr lang="en-US" sz="2245" b="1" spc="-54" dirty="0"/>
            </a:br>
            <a:r>
              <a:rPr lang="en-US" sz="1600" b="1" spc="-54" dirty="0" smtClean="0"/>
              <a:t>TUESDAY</a:t>
            </a:r>
            <a:br>
              <a:rPr lang="en-US" sz="1600" b="1" spc="-54" dirty="0" smtClean="0"/>
            </a:br>
            <a:r>
              <a:rPr lang="en-US" sz="898" b="1" spc="-21" dirty="0" smtClean="0">
                <a:solidFill>
                  <a:srgbClr val="1A1A1A"/>
                </a:solidFill>
                <a:latin typeface="Gosha Sans"/>
                <a:cs typeface="Gosha Sans"/>
              </a:rPr>
              <a:t>BUSINESS </a:t>
            </a:r>
            <a:r>
              <a:rPr lang="en-US" sz="898" b="1" spc="-21" dirty="0">
                <a:solidFill>
                  <a:srgbClr val="1A1A1A"/>
                </a:solidFill>
                <a:latin typeface="Gosha Sans"/>
                <a:cs typeface="Gosha Sans"/>
              </a:rPr>
              <a:t>LUNCH </a:t>
            </a:r>
            <a:r>
              <a:rPr lang="en-US" sz="1347" b="1" spc="-21" dirty="0">
                <a:solidFill>
                  <a:srgbClr val="1A1A1A"/>
                </a:solidFill>
                <a:latin typeface="Gosha Sans"/>
                <a:cs typeface="Gosha Sans"/>
              </a:rPr>
              <a:t/>
            </a:r>
            <a:br>
              <a:rPr lang="en-US" sz="1347" b="1" spc="-21" dirty="0">
                <a:solidFill>
                  <a:srgbClr val="1A1A1A"/>
                </a:solidFill>
                <a:latin typeface="Gosha Sans"/>
                <a:cs typeface="Gosha Sans"/>
              </a:rPr>
            </a:br>
            <a:r>
              <a:rPr lang="en-US" sz="1347" b="1" spc="-21" dirty="0">
                <a:solidFill>
                  <a:srgbClr val="1A1A1A"/>
                </a:solidFill>
                <a:latin typeface="Gosha Sans"/>
                <a:cs typeface="Gosha Sans"/>
              </a:rPr>
              <a:t>  </a:t>
            </a:r>
            <a:endParaRPr lang="en-US" sz="1347" b="1" dirty="0"/>
          </a:p>
        </p:txBody>
      </p:sp>
      <p:sp>
        <p:nvSpPr>
          <p:cNvPr id="14" name="object 14"/>
          <p:cNvSpPr/>
          <p:nvPr/>
        </p:nvSpPr>
        <p:spPr>
          <a:xfrm flipV="1">
            <a:off x="516168" y="8249395"/>
            <a:ext cx="1978202" cy="427606"/>
          </a:xfrm>
          <a:custGeom>
            <a:avLst/>
            <a:gdLst/>
            <a:ahLst/>
            <a:cxnLst/>
            <a:rect l="l" t="t" r="r" b="b"/>
            <a:pathLst>
              <a:path w="11480800" h="8951594">
                <a:moveTo>
                  <a:pt x="3452584" y="8933853"/>
                </a:moveTo>
                <a:lnTo>
                  <a:pt x="3448189" y="8922347"/>
                </a:lnTo>
                <a:lnTo>
                  <a:pt x="3435667" y="8916987"/>
                </a:lnTo>
                <a:lnTo>
                  <a:pt x="0" y="8933993"/>
                </a:lnTo>
                <a:lnTo>
                  <a:pt x="3435667" y="8950998"/>
                </a:lnTo>
                <a:lnTo>
                  <a:pt x="3448520" y="8945435"/>
                </a:lnTo>
                <a:lnTo>
                  <a:pt x="3452584" y="8933853"/>
                </a:lnTo>
                <a:close/>
              </a:path>
              <a:path w="11480800" h="8951594">
                <a:moveTo>
                  <a:pt x="3452584" y="2915894"/>
                </a:moveTo>
                <a:lnTo>
                  <a:pt x="3448189" y="2904388"/>
                </a:lnTo>
                <a:lnTo>
                  <a:pt x="3435667" y="2899016"/>
                </a:lnTo>
                <a:lnTo>
                  <a:pt x="0" y="2916034"/>
                </a:lnTo>
                <a:lnTo>
                  <a:pt x="3435667" y="2933039"/>
                </a:lnTo>
                <a:lnTo>
                  <a:pt x="3448520" y="2927464"/>
                </a:lnTo>
                <a:lnTo>
                  <a:pt x="3452584" y="2915894"/>
                </a:lnTo>
                <a:close/>
              </a:path>
              <a:path w="11480800" h="8951594">
                <a:moveTo>
                  <a:pt x="3452584" y="16878"/>
                </a:moveTo>
                <a:lnTo>
                  <a:pt x="3448189" y="5359"/>
                </a:lnTo>
                <a:lnTo>
                  <a:pt x="3435667" y="0"/>
                </a:lnTo>
                <a:lnTo>
                  <a:pt x="0" y="17005"/>
                </a:lnTo>
                <a:lnTo>
                  <a:pt x="3435667" y="34023"/>
                </a:lnTo>
                <a:lnTo>
                  <a:pt x="3448520" y="28448"/>
                </a:lnTo>
                <a:lnTo>
                  <a:pt x="3452584" y="16878"/>
                </a:lnTo>
                <a:close/>
              </a:path>
              <a:path w="11480800" h="8951594">
                <a:moveTo>
                  <a:pt x="11480559" y="8933993"/>
                </a:moveTo>
                <a:lnTo>
                  <a:pt x="8044904" y="8916987"/>
                </a:lnTo>
                <a:lnTo>
                  <a:pt x="8032051" y="8922550"/>
                </a:lnTo>
                <a:lnTo>
                  <a:pt x="8027987" y="8934132"/>
                </a:lnTo>
                <a:lnTo>
                  <a:pt x="8032382" y="8945639"/>
                </a:lnTo>
                <a:lnTo>
                  <a:pt x="8044904" y="8950998"/>
                </a:lnTo>
                <a:lnTo>
                  <a:pt x="11480559" y="8933993"/>
                </a:lnTo>
                <a:close/>
              </a:path>
              <a:path w="11480800" h="8951594">
                <a:moveTo>
                  <a:pt x="11480559" y="2916021"/>
                </a:moveTo>
                <a:lnTo>
                  <a:pt x="8044904" y="2899016"/>
                </a:lnTo>
                <a:lnTo>
                  <a:pt x="8032051" y="2904591"/>
                </a:lnTo>
                <a:lnTo>
                  <a:pt x="8027987" y="2916161"/>
                </a:lnTo>
                <a:lnTo>
                  <a:pt x="8032382" y="2927667"/>
                </a:lnTo>
                <a:lnTo>
                  <a:pt x="8044904" y="2933039"/>
                </a:lnTo>
                <a:lnTo>
                  <a:pt x="11480559" y="2916021"/>
                </a:lnTo>
                <a:close/>
              </a:path>
              <a:path w="11480800" h="8951594">
                <a:moveTo>
                  <a:pt x="11480559" y="17005"/>
                </a:moveTo>
                <a:lnTo>
                  <a:pt x="8044904" y="0"/>
                </a:lnTo>
                <a:lnTo>
                  <a:pt x="8032051" y="5575"/>
                </a:lnTo>
                <a:lnTo>
                  <a:pt x="8027987" y="17145"/>
                </a:lnTo>
                <a:lnTo>
                  <a:pt x="8032382" y="28651"/>
                </a:lnTo>
                <a:lnTo>
                  <a:pt x="8044904" y="34023"/>
                </a:lnTo>
                <a:lnTo>
                  <a:pt x="11480559" y="17005"/>
                </a:lnTo>
                <a:close/>
              </a:path>
            </a:pathLst>
          </a:custGeom>
          <a:solidFill>
            <a:srgbClr val="882121"/>
          </a:solidFill>
        </p:spPr>
        <p:txBody>
          <a:bodyPr wrap="square" lIns="0" tIns="0" rIns="0" bIns="0" rtlCol="0"/>
          <a:lstStyle/>
          <a:p>
            <a:endParaRPr sz="253"/>
          </a:p>
        </p:txBody>
      </p:sp>
      <p:sp>
        <p:nvSpPr>
          <p:cNvPr id="15" name="object 15"/>
          <p:cNvSpPr txBox="1"/>
          <p:nvPr/>
        </p:nvSpPr>
        <p:spPr>
          <a:xfrm>
            <a:off x="2195152" y="3173026"/>
            <a:ext cx="1737269" cy="160704"/>
          </a:xfrm>
          <a:prstGeom prst="rect">
            <a:avLst/>
          </a:prstGeom>
        </p:spPr>
        <p:txBody>
          <a:bodyPr vert="horz" wrap="square" lIns="0" tIns="5226" rIns="0" bIns="0" rtlCol="0">
            <a:spAutoFit/>
          </a:bodyPr>
          <a:lstStyle/>
          <a:p>
            <a:pPr marL="4751">
              <a:spcBef>
                <a:spcPts val="41"/>
              </a:spcBef>
            </a:pPr>
            <a:r>
              <a:rPr sz="1010" b="1" spc="-73" dirty="0">
                <a:solidFill>
                  <a:srgbClr val="1A1A1A"/>
                </a:solidFill>
                <a:latin typeface="Gosha Sans"/>
                <a:cs typeface="Gosha Sans"/>
              </a:rPr>
              <a:t> </a:t>
            </a:r>
            <a:endParaRPr sz="1010" dirty="0">
              <a:latin typeface="Gosha Sans"/>
              <a:cs typeface="Gosha San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6168" y="907795"/>
            <a:ext cx="4372797" cy="3889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470" algn="ctr">
              <a:lnSpc>
                <a:spcPct val="107000"/>
              </a:lnSpc>
            </a:pPr>
            <a:r>
              <a:rPr lang="en-US" sz="898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COURSES - 75 AED </a:t>
            </a:r>
            <a:r>
              <a:rPr lang="en-US" sz="898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| </a:t>
            </a:r>
            <a:r>
              <a:rPr lang="en-US" sz="898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COURSES – 85 AED</a:t>
            </a:r>
          </a:p>
          <a:p>
            <a:pPr marR="7470" algn="ctr">
              <a:lnSpc>
                <a:spcPct val="107000"/>
              </a:lnSpc>
            </a:pPr>
            <a:endParaRPr lang="en-US" sz="898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en-US" sz="105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STARTERS</a:t>
            </a:r>
            <a:r>
              <a:rPr lang="en-US" sz="105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 </a:t>
            </a:r>
            <a:r>
              <a:rPr lang="en-US" sz="105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| choice of one</a:t>
            </a:r>
          </a:p>
          <a:p>
            <a:pPr algn="ctr">
              <a:lnSpc>
                <a:spcPct val="107000"/>
              </a:lnSpc>
            </a:pPr>
            <a:endParaRPr lang="en-US" sz="500" b="1" i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898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STEAMED VEGETABLE DUMPLINGS (V, VG, S, LF)</a:t>
            </a:r>
            <a:endParaRPr lang="en-US" sz="898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898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Cabbage, carrots, mushroom, sweet corn, ginger soy sauce</a:t>
            </a:r>
            <a:endParaRPr lang="en-US" sz="898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374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898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DUCK GYOZA (S, LF)</a:t>
            </a:r>
            <a:endParaRPr lang="en-US" sz="898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898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Roasted minced duck, five </a:t>
            </a:r>
            <a:r>
              <a:rPr lang="en-US" sz="898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898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hinese</a:t>
            </a:r>
            <a:r>
              <a:rPr lang="en-US" sz="898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spices, coriander, spring onions, chili coriander sauce</a:t>
            </a:r>
            <a:endParaRPr lang="en-US" sz="898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599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898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FISH KATSU SALAD (S, E, LF)</a:t>
            </a:r>
            <a:endParaRPr lang="en-US" sz="898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898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Crispy fish, mixed greens, onion, cucumber, cherry tomato, </a:t>
            </a:r>
            <a:r>
              <a:rPr lang="en-US" sz="898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japanese</a:t>
            </a:r>
            <a:r>
              <a:rPr lang="en-US" sz="898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ginger dressing</a:t>
            </a:r>
          </a:p>
          <a:p>
            <a:pPr algn="ctr"/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n-US" sz="105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MAIN COURSE | choice of one</a:t>
            </a:r>
          </a:p>
          <a:p>
            <a:pPr algn="ctr">
              <a:lnSpc>
                <a:spcPct val="115000"/>
              </a:lnSpc>
            </a:pPr>
            <a:endParaRPr lang="en-US" sz="5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898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THAI GRILLED CHICKEN RICE (E, LF)</a:t>
            </a:r>
            <a:endParaRPr lang="en-US" sz="898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898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Thai style marinated chicken thigh, fried egg, chili lime sauce</a:t>
            </a:r>
            <a:endParaRPr lang="en-US" sz="898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524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898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BEEF KAKE SOBA (S, LF)</a:t>
            </a:r>
            <a:endParaRPr lang="en-US" sz="898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898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Wagyu</a:t>
            </a:r>
            <a:r>
              <a:rPr lang="en-US" sz="898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sliced, buckwheat soba, </a:t>
            </a:r>
            <a:r>
              <a:rPr lang="en-US" sz="898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naruto</a:t>
            </a:r>
            <a:r>
              <a:rPr lang="en-US" sz="898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fish cake, spring onions, dashi broth</a:t>
            </a:r>
            <a:endParaRPr lang="en-US" sz="898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599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898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KUNG PAO FISH (S, N, LF)</a:t>
            </a:r>
            <a:endParaRPr lang="en-US" sz="898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898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Wok fried barramundi, capsicum, onion, signature kung </a:t>
            </a:r>
            <a:r>
              <a:rPr lang="en-US" sz="898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pao</a:t>
            </a:r>
            <a:r>
              <a:rPr lang="en-US" sz="898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sauce</a:t>
            </a:r>
          </a:p>
          <a:p>
            <a:pPr algn="ctr"/>
            <a:endParaRPr lang="en-US" sz="11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05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DESSERT</a:t>
            </a:r>
          </a:p>
          <a:p>
            <a:pPr algn="ctr"/>
            <a:endParaRPr lang="en-US" sz="5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898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SWEET GREEN BEANS (V, VG, LF)</a:t>
            </a:r>
            <a:endParaRPr lang="en-US" sz="898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898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Iced mung beans in coconut milk</a:t>
            </a:r>
            <a:endParaRPr lang="en-US" sz="898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 flipH="1">
            <a:off x="707070" y="4695825"/>
            <a:ext cx="3990992" cy="1950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endParaRPr lang="en-US" sz="253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n-US" sz="105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SUSHI COMBO PLATTER - 80 AED </a:t>
            </a:r>
            <a:endParaRPr lang="en-US" sz="105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n-US" sz="898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MAKI (two each)</a:t>
            </a:r>
            <a:endParaRPr lang="en-US" sz="898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n-US" sz="898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898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Chili salmon roll, </a:t>
            </a:r>
            <a:r>
              <a:rPr lang="en-US" sz="898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california</a:t>
            </a:r>
            <a:r>
              <a:rPr lang="en-US" sz="898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roll, vegan roll </a:t>
            </a:r>
            <a:endParaRPr lang="en-US" sz="898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n-US" sz="898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898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NIGIRI (R) </a:t>
            </a:r>
            <a:r>
              <a:rPr lang="en-US" sz="898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(one each)</a:t>
            </a:r>
            <a:endParaRPr lang="en-US" sz="898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n-US" sz="898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Salmon, tuna </a:t>
            </a:r>
            <a:endParaRPr lang="en-US" sz="898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n-US" sz="898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SASHIMI </a:t>
            </a:r>
            <a:r>
              <a:rPr lang="en-AE" sz="898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(R) </a:t>
            </a:r>
            <a:r>
              <a:rPr lang="en-US" sz="898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(one </a:t>
            </a:r>
            <a:r>
              <a:rPr lang="en-US" sz="898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each)</a:t>
            </a:r>
            <a:endParaRPr lang="en-US" sz="898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n-US" sz="898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Salmon, tuna </a:t>
            </a:r>
          </a:p>
          <a:p>
            <a:pPr algn="ctr">
              <a:lnSpc>
                <a:spcPct val="115000"/>
              </a:lnSpc>
            </a:pPr>
            <a:endParaRPr lang="en-US" sz="5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05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DESSERT</a:t>
            </a:r>
          </a:p>
          <a:p>
            <a:pPr algn="ctr"/>
            <a:endParaRPr lang="en-US" sz="5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898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COCONUT PANNA COTTA (V, VG, LF)</a:t>
            </a:r>
            <a:endParaRPr lang="en-US" sz="898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898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Lychee, mint leaves, strawberry</a:t>
            </a:r>
          </a:p>
        </p:txBody>
      </p:sp>
      <p:sp>
        <p:nvSpPr>
          <p:cNvPr id="8" name="Rectangle 7"/>
          <p:cNvSpPr/>
          <p:nvPr/>
        </p:nvSpPr>
        <p:spPr>
          <a:xfrm rot="10800000" flipV="1">
            <a:off x="-11316" y="6901159"/>
            <a:ext cx="53214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Dishes indicated with contains N </a:t>
            </a:r>
            <a:r>
              <a:rPr lang="en-AE" sz="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sz="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Nuts V - Vegetarian VG - Vegan SF </a:t>
            </a:r>
            <a:r>
              <a:rPr lang="en-AE" sz="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sz="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Shellfish</a:t>
            </a:r>
          </a:p>
          <a:p>
            <a:pPr algn="ctr"/>
            <a:r>
              <a:rPr lang="en-US" sz="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S- Soy E </a:t>
            </a:r>
            <a:r>
              <a:rPr lang="en-AE" sz="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sz="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Egg </a:t>
            </a:r>
            <a:r>
              <a:rPr lang="en-AE" sz="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sz="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LF </a:t>
            </a:r>
            <a:r>
              <a:rPr lang="en-AE" sz="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sz="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lactose-free R - Raw </a:t>
            </a:r>
          </a:p>
          <a:p>
            <a:pPr algn="ctr"/>
            <a:r>
              <a:rPr lang="en-US" sz="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 prices in UAE Dirhams and inclusive of 7% municipality fees, 10% service charge and 5% value-added tax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446212" y="4695825"/>
            <a:ext cx="2449737" cy="60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5772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99774" y="200025"/>
            <a:ext cx="5156438" cy="754490"/>
          </a:xfrm>
          <a:prstGeom prst="rect">
            <a:avLst/>
          </a:prstGeom>
        </p:spPr>
        <p:txBody>
          <a:bodyPr vert="horz" wrap="square" lIns="0" tIns="4751" rIns="0" bIns="0" rtlCol="0" anchor="ctr">
            <a:spAutoFit/>
          </a:bodyPr>
          <a:lstStyle/>
          <a:p>
            <a:pPr>
              <a:lnSpc>
                <a:spcPct val="80000"/>
              </a:lnSpc>
              <a:spcBef>
                <a:spcPts val="144"/>
              </a:spcBef>
              <a:spcAft>
                <a:spcPts val="144"/>
              </a:spcAft>
            </a:pPr>
            <a:r>
              <a:rPr lang="en-US" sz="2245" b="1" spc="-54" dirty="0"/>
              <a:t>LAH LAH</a:t>
            </a:r>
            <a:br>
              <a:rPr lang="en-US" sz="2245" b="1" spc="-54" dirty="0"/>
            </a:br>
            <a:r>
              <a:rPr lang="en-US" sz="1600" b="1" spc="-54" dirty="0" smtClean="0"/>
              <a:t>WEDNESDAY</a:t>
            </a:r>
            <a:br>
              <a:rPr lang="en-US" sz="1600" b="1" spc="-54" dirty="0" smtClean="0"/>
            </a:br>
            <a:r>
              <a:rPr lang="en-US" sz="898" b="1" spc="-21" dirty="0" smtClean="0">
                <a:solidFill>
                  <a:srgbClr val="1A1A1A"/>
                </a:solidFill>
                <a:latin typeface="Gosha Sans"/>
                <a:cs typeface="Gosha Sans"/>
              </a:rPr>
              <a:t>BUSINESS </a:t>
            </a:r>
            <a:r>
              <a:rPr lang="en-US" sz="898" b="1" spc="-21" dirty="0">
                <a:solidFill>
                  <a:srgbClr val="1A1A1A"/>
                </a:solidFill>
                <a:latin typeface="Gosha Sans"/>
                <a:cs typeface="Gosha Sans"/>
              </a:rPr>
              <a:t>LUNCH </a:t>
            </a:r>
            <a:r>
              <a:rPr lang="en-US" sz="1347" b="1" spc="-21" dirty="0">
                <a:solidFill>
                  <a:srgbClr val="1A1A1A"/>
                </a:solidFill>
                <a:latin typeface="Gosha Sans"/>
                <a:cs typeface="Gosha Sans"/>
              </a:rPr>
              <a:t/>
            </a:r>
            <a:br>
              <a:rPr lang="en-US" sz="1347" b="1" spc="-21" dirty="0">
                <a:solidFill>
                  <a:srgbClr val="1A1A1A"/>
                </a:solidFill>
                <a:latin typeface="Gosha Sans"/>
                <a:cs typeface="Gosha Sans"/>
              </a:rPr>
            </a:br>
            <a:r>
              <a:rPr lang="en-US" sz="1347" b="1" spc="-21" dirty="0">
                <a:solidFill>
                  <a:srgbClr val="1A1A1A"/>
                </a:solidFill>
                <a:latin typeface="Gosha Sans"/>
                <a:cs typeface="Gosha Sans"/>
              </a:rPr>
              <a:t>  </a:t>
            </a:r>
            <a:endParaRPr lang="en-US" sz="1347" b="1" dirty="0"/>
          </a:p>
        </p:txBody>
      </p:sp>
      <p:sp>
        <p:nvSpPr>
          <p:cNvPr id="14" name="object 14"/>
          <p:cNvSpPr/>
          <p:nvPr/>
        </p:nvSpPr>
        <p:spPr>
          <a:xfrm flipV="1">
            <a:off x="516168" y="8249395"/>
            <a:ext cx="1978202" cy="427606"/>
          </a:xfrm>
          <a:custGeom>
            <a:avLst/>
            <a:gdLst/>
            <a:ahLst/>
            <a:cxnLst/>
            <a:rect l="l" t="t" r="r" b="b"/>
            <a:pathLst>
              <a:path w="11480800" h="8951594">
                <a:moveTo>
                  <a:pt x="3452584" y="8933853"/>
                </a:moveTo>
                <a:lnTo>
                  <a:pt x="3448189" y="8922347"/>
                </a:lnTo>
                <a:lnTo>
                  <a:pt x="3435667" y="8916987"/>
                </a:lnTo>
                <a:lnTo>
                  <a:pt x="0" y="8933993"/>
                </a:lnTo>
                <a:lnTo>
                  <a:pt x="3435667" y="8950998"/>
                </a:lnTo>
                <a:lnTo>
                  <a:pt x="3448520" y="8945435"/>
                </a:lnTo>
                <a:lnTo>
                  <a:pt x="3452584" y="8933853"/>
                </a:lnTo>
                <a:close/>
              </a:path>
              <a:path w="11480800" h="8951594">
                <a:moveTo>
                  <a:pt x="3452584" y="2915894"/>
                </a:moveTo>
                <a:lnTo>
                  <a:pt x="3448189" y="2904388"/>
                </a:lnTo>
                <a:lnTo>
                  <a:pt x="3435667" y="2899016"/>
                </a:lnTo>
                <a:lnTo>
                  <a:pt x="0" y="2916034"/>
                </a:lnTo>
                <a:lnTo>
                  <a:pt x="3435667" y="2933039"/>
                </a:lnTo>
                <a:lnTo>
                  <a:pt x="3448520" y="2927464"/>
                </a:lnTo>
                <a:lnTo>
                  <a:pt x="3452584" y="2915894"/>
                </a:lnTo>
                <a:close/>
              </a:path>
              <a:path w="11480800" h="8951594">
                <a:moveTo>
                  <a:pt x="3452584" y="16878"/>
                </a:moveTo>
                <a:lnTo>
                  <a:pt x="3448189" y="5359"/>
                </a:lnTo>
                <a:lnTo>
                  <a:pt x="3435667" y="0"/>
                </a:lnTo>
                <a:lnTo>
                  <a:pt x="0" y="17005"/>
                </a:lnTo>
                <a:lnTo>
                  <a:pt x="3435667" y="34023"/>
                </a:lnTo>
                <a:lnTo>
                  <a:pt x="3448520" y="28448"/>
                </a:lnTo>
                <a:lnTo>
                  <a:pt x="3452584" y="16878"/>
                </a:lnTo>
                <a:close/>
              </a:path>
              <a:path w="11480800" h="8951594">
                <a:moveTo>
                  <a:pt x="11480559" y="8933993"/>
                </a:moveTo>
                <a:lnTo>
                  <a:pt x="8044904" y="8916987"/>
                </a:lnTo>
                <a:lnTo>
                  <a:pt x="8032051" y="8922550"/>
                </a:lnTo>
                <a:lnTo>
                  <a:pt x="8027987" y="8934132"/>
                </a:lnTo>
                <a:lnTo>
                  <a:pt x="8032382" y="8945639"/>
                </a:lnTo>
                <a:lnTo>
                  <a:pt x="8044904" y="8950998"/>
                </a:lnTo>
                <a:lnTo>
                  <a:pt x="11480559" y="8933993"/>
                </a:lnTo>
                <a:close/>
              </a:path>
              <a:path w="11480800" h="8951594">
                <a:moveTo>
                  <a:pt x="11480559" y="2916021"/>
                </a:moveTo>
                <a:lnTo>
                  <a:pt x="8044904" y="2899016"/>
                </a:lnTo>
                <a:lnTo>
                  <a:pt x="8032051" y="2904591"/>
                </a:lnTo>
                <a:lnTo>
                  <a:pt x="8027987" y="2916161"/>
                </a:lnTo>
                <a:lnTo>
                  <a:pt x="8032382" y="2927667"/>
                </a:lnTo>
                <a:lnTo>
                  <a:pt x="8044904" y="2933039"/>
                </a:lnTo>
                <a:lnTo>
                  <a:pt x="11480559" y="2916021"/>
                </a:lnTo>
                <a:close/>
              </a:path>
              <a:path w="11480800" h="8951594">
                <a:moveTo>
                  <a:pt x="11480559" y="17005"/>
                </a:moveTo>
                <a:lnTo>
                  <a:pt x="8044904" y="0"/>
                </a:lnTo>
                <a:lnTo>
                  <a:pt x="8032051" y="5575"/>
                </a:lnTo>
                <a:lnTo>
                  <a:pt x="8027987" y="17145"/>
                </a:lnTo>
                <a:lnTo>
                  <a:pt x="8032382" y="28651"/>
                </a:lnTo>
                <a:lnTo>
                  <a:pt x="8044904" y="34023"/>
                </a:lnTo>
                <a:lnTo>
                  <a:pt x="11480559" y="17005"/>
                </a:lnTo>
                <a:close/>
              </a:path>
            </a:pathLst>
          </a:custGeom>
          <a:solidFill>
            <a:srgbClr val="882121"/>
          </a:solidFill>
        </p:spPr>
        <p:txBody>
          <a:bodyPr wrap="square" lIns="0" tIns="0" rIns="0" bIns="0" rtlCol="0"/>
          <a:lstStyle/>
          <a:p>
            <a:endParaRPr sz="253"/>
          </a:p>
        </p:txBody>
      </p:sp>
      <p:sp>
        <p:nvSpPr>
          <p:cNvPr id="15" name="object 15"/>
          <p:cNvSpPr txBox="1"/>
          <p:nvPr/>
        </p:nvSpPr>
        <p:spPr>
          <a:xfrm>
            <a:off x="2195152" y="3173026"/>
            <a:ext cx="1737269" cy="160704"/>
          </a:xfrm>
          <a:prstGeom prst="rect">
            <a:avLst/>
          </a:prstGeom>
        </p:spPr>
        <p:txBody>
          <a:bodyPr vert="horz" wrap="square" lIns="0" tIns="5226" rIns="0" bIns="0" rtlCol="0">
            <a:spAutoFit/>
          </a:bodyPr>
          <a:lstStyle/>
          <a:p>
            <a:pPr marL="4751">
              <a:spcBef>
                <a:spcPts val="41"/>
              </a:spcBef>
            </a:pPr>
            <a:r>
              <a:rPr sz="1010" b="1" spc="-73" dirty="0">
                <a:solidFill>
                  <a:srgbClr val="1A1A1A"/>
                </a:solidFill>
                <a:latin typeface="Gosha Sans"/>
                <a:cs typeface="Gosha Sans"/>
              </a:rPr>
              <a:t> </a:t>
            </a:r>
            <a:endParaRPr sz="1010" dirty="0">
              <a:latin typeface="Gosha Sans"/>
              <a:cs typeface="Gosha San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6168" y="791640"/>
            <a:ext cx="4372797" cy="4028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470" algn="ctr">
              <a:lnSpc>
                <a:spcPct val="107000"/>
              </a:lnSpc>
            </a:pPr>
            <a:r>
              <a:rPr lang="en-US" sz="898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COURSES - 75 AED </a:t>
            </a:r>
            <a:r>
              <a:rPr lang="en-US" sz="898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| </a:t>
            </a:r>
            <a:r>
              <a:rPr lang="en-US" sz="898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COURSES – 85 AED</a:t>
            </a:r>
          </a:p>
          <a:p>
            <a:pPr marR="7470" algn="ctr">
              <a:lnSpc>
                <a:spcPct val="107000"/>
              </a:lnSpc>
            </a:pPr>
            <a:endParaRPr lang="en-US" sz="898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en-US" sz="105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STARTERS</a:t>
            </a:r>
            <a:r>
              <a:rPr lang="en-US" sz="105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 </a:t>
            </a:r>
            <a:r>
              <a:rPr lang="en-US" sz="105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| choice of one</a:t>
            </a:r>
          </a:p>
          <a:p>
            <a:pPr algn="ctr">
              <a:lnSpc>
                <a:spcPct val="107000"/>
              </a:lnSpc>
            </a:pPr>
            <a:endParaRPr lang="en-US" sz="500" b="1" i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898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CAULIFLOWER KARAAGE (V, VG, S, LF)</a:t>
            </a:r>
            <a:endParaRPr lang="en-US" sz="898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898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Batter-fried cauliflower, </a:t>
            </a:r>
            <a:r>
              <a:rPr lang="en-US" sz="898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furikake</a:t>
            </a:r>
            <a:r>
              <a:rPr lang="en-US" sz="898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seasoning, lime wedges, </a:t>
            </a:r>
            <a:r>
              <a:rPr lang="en-US" sz="898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tonkatsu</a:t>
            </a:r>
            <a:r>
              <a:rPr lang="en-US" sz="898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sauce</a:t>
            </a:r>
            <a:endParaRPr lang="en-US" sz="898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374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898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CHICKEN SHIU MAI (S, LF)</a:t>
            </a:r>
            <a:endParaRPr lang="en-US" sz="898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898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Chicken, shitake mushroom, spring onions, ginger soya sauce</a:t>
            </a:r>
            <a:endParaRPr lang="en-US" sz="898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599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898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THAI BEEF SALAD (N, LF)</a:t>
            </a:r>
            <a:endParaRPr lang="en-US" sz="898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898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Wagyu</a:t>
            </a:r>
            <a:r>
              <a:rPr lang="en-US" sz="898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beef, cherry tomato, coriander, onion, cucumber, mint, peanut, sesame dressing, fish sauce</a:t>
            </a:r>
          </a:p>
          <a:p>
            <a:pPr algn="ctr"/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n-US" sz="105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MAIN COURSE | choice of one</a:t>
            </a:r>
          </a:p>
          <a:p>
            <a:pPr algn="ctr">
              <a:lnSpc>
                <a:spcPct val="115000"/>
              </a:lnSpc>
            </a:pPr>
            <a:endParaRPr lang="en-US" sz="5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898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CHICKEN MISO RAMEN (E, S, N, LF)</a:t>
            </a:r>
            <a:endParaRPr lang="en-US" sz="898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898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Ramen noodles, braised chicken roulade, egg, </a:t>
            </a:r>
            <a:r>
              <a:rPr lang="en-US" sz="898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shimeji</a:t>
            </a:r>
            <a:r>
              <a:rPr lang="en-US" sz="898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spring onions, chili oil</a:t>
            </a:r>
            <a:endParaRPr lang="en-US" sz="898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524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898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THAI CHILI BASIL BEEF (S, LF)</a:t>
            </a:r>
            <a:endParaRPr lang="en-US" sz="898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898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Beef slices, long green beans, onion, dried chili, </a:t>
            </a:r>
            <a:r>
              <a:rPr lang="en-US" sz="898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thai</a:t>
            </a:r>
            <a:r>
              <a:rPr lang="en-US" sz="898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chili paste, </a:t>
            </a:r>
            <a:r>
              <a:rPr lang="en-US" sz="898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thai</a:t>
            </a:r>
            <a:r>
              <a:rPr lang="en-US" sz="898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sweet basil and steamed rice</a:t>
            </a:r>
            <a:endParaRPr lang="en-US" sz="898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599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898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YELLOW PRAWN CURRY (SF, LF)</a:t>
            </a:r>
            <a:endParaRPr lang="en-US" sz="898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898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Prawn, cherry tomato, red chili, potato, </a:t>
            </a:r>
            <a:r>
              <a:rPr lang="en-US" sz="898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thai</a:t>
            </a:r>
            <a:r>
              <a:rPr lang="en-US" sz="898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basil, coriander, yellow curry gravy</a:t>
            </a:r>
          </a:p>
          <a:p>
            <a:pPr algn="ctr"/>
            <a:endParaRPr lang="en-US" sz="11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05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DESSERT</a:t>
            </a:r>
          </a:p>
          <a:p>
            <a:pPr algn="ctr"/>
            <a:endParaRPr lang="en-US" sz="5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898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COCONUT PANNA COTTA (V, VG, LF)</a:t>
            </a:r>
            <a:endParaRPr lang="en-US" sz="898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898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Lychee, mint leaves, strawberry</a:t>
            </a:r>
            <a:endParaRPr lang="en-US" sz="898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 flipH="1">
            <a:off x="707070" y="4848225"/>
            <a:ext cx="3990992" cy="1950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endParaRPr lang="en-US" sz="253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n-US" sz="105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SUSHI COMBO PLATTER - 80 AED </a:t>
            </a:r>
            <a:endParaRPr lang="en-US" sz="105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n-US" sz="898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MAKI (two each)</a:t>
            </a:r>
            <a:endParaRPr lang="en-US" sz="898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n-US" sz="898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898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Chili salmon roll, </a:t>
            </a:r>
            <a:r>
              <a:rPr lang="en-US" sz="898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california</a:t>
            </a:r>
            <a:r>
              <a:rPr lang="en-US" sz="898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roll, vegan roll</a:t>
            </a:r>
            <a:endParaRPr lang="en-US" sz="898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n-US" sz="898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898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NIGIRI (R)</a:t>
            </a:r>
            <a:r>
              <a:rPr lang="en-US" sz="898" b="1" i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898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(one each)</a:t>
            </a:r>
            <a:endParaRPr lang="en-US" sz="898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n-US" sz="898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Salmon, tuna</a:t>
            </a:r>
            <a:endParaRPr lang="en-US" sz="898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n-US" sz="898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SASHIMI </a:t>
            </a:r>
            <a:r>
              <a:rPr lang="en-AE" sz="898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(R) </a:t>
            </a:r>
            <a:r>
              <a:rPr lang="en-US" sz="898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(one </a:t>
            </a:r>
            <a:r>
              <a:rPr lang="en-US" sz="898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each)</a:t>
            </a:r>
            <a:endParaRPr lang="en-US" sz="898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n-US" sz="898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Salmon, tuna </a:t>
            </a:r>
          </a:p>
          <a:p>
            <a:pPr algn="ctr">
              <a:lnSpc>
                <a:spcPct val="115000"/>
              </a:lnSpc>
            </a:pPr>
            <a:endParaRPr lang="en-US" sz="5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05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DESSERT</a:t>
            </a:r>
          </a:p>
          <a:p>
            <a:pPr algn="ctr"/>
            <a:endParaRPr lang="en-US" sz="5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898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COCONUT PANNA COTTA (V, VG, LF)</a:t>
            </a:r>
            <a:endParaRPr lang="en-US" sz="898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898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Lychee, mint leaves, strawberry</a:t>
            </a:r>
          </a:p>
        </p:txBody>
      </p:sp>
      <p:sp>
        <p:nvSpPr>
          <p:cNvPr id="8" name="Rectangle 7"/>
          <p:cNvSpPr/>
          <p:nvPr/>
        </p:nvSpPr>
        <p:spPr>
          <a:xfrm rot="10800000" flipV="1">
            <a:off x="-11316" y="6901159"/>
            <a:ext cx="53214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Dishes indicated with contains N </a:t>
            </a:r>
            <a:r>
              <a:rPr lang="en-AE" sz="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sz="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Nuts V - Vegetarian VG - Vegan SF </a:t>
            </a:r>
            <a:r>
              <a:rPr lang="en-AE" sz="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sz="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Shellfish</a:t>
            </a:r>
          </a:p>
          <a:p>
            <a:pPr algn="ctr"/>
            <a:r>
              <a:rPr lang="en-US" sz="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S- Soy E </a:t>
            </a:r>
            <a:r>
              <a:rPr lang="en-AE" sz="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sz="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Egg </a:t>
            </a:r>
            <a:r>
              <a:rPr lang="en-AE" sz="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sz="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LF </a:t>
            </a:r>
            <a:r>
              <a:rPr lang="en-AE" sz="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sz="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lactose-free R - Raw </a:t>
            </a:r>
          </a:p>
          <a:p>
            <a:pPr algn="ctr"/>
            <a:r>
              <a:rPr lang="en-US" sz="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 prices in UAE Dirhams and inclusive of 7% municipality fees, 10% service charge and 5% value-added tax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434875" y="4848225"/>
            <a:ext cx="2449737" cy="60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77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99774" y="200025"/>
            <a:ext cx="5156438" cy="754490"/>
          </a:xfrm>
          <a:prstGeom prst="rect">
            <a:avLst/>
          </a:prstGeom>
        </p:spPr>
        <p:txBody>
          <a:bodyPr vert="horz" wrap="square" lIns="0" tIns="4751" rIns="0" bIns="0" rtlCol="0" anchor="ctr">
            <a:spAutoFit/>
          </a:bodyPr>
          <a:lstStyle/>
          <a:p>
            <a:pPr>
              <a:lnSpc>
                <a:spcPct val="80000"/>
              </a:lnSpc>
              <a:spcBef>
                <a:spcPts val="144"/>
              </a:spcBef>
              <a:spcAft>
                <a:spcPts val="144"/>
              </a:spcAft>
            </a:pPr>
            <a:r>
              <a:rPr lang="en-US" sz="2245" b="1" spc="-54" dirty="0"/>
              <a:t>LAH LAH</a:t>
            </a:r>
            <a:br>
              <a:rPr lang="en-US" sz="2245" b="1" spc="-54" dirty="0"/>
            </a:br>
            <a:r>
              <a:rPr lang="en-US" sz="1600" b="1" spc="-54" dirty="0" smtClean="0"/>
              <a:t>THURSDAY</a:t>
            </a:r>
            <a:br>
              <a:rPr lang="en-US" sz="1600" b="1" spc="-54" dirty="0" smtClean="0"/>
            </a:br>
            <a:r>
              <a:rPr lang="en-US" sz="898" b="1" spc="-21" dirty="0" smtClean="0">
                <a:solidFill>
                  <a:srgbClr val="1A1A1A"/>
                </a:solidFill>
                <a:latin typeface="Gosha Sans"/>
                <a:cs typeface="Gosha Sans"/>
              </a:rPr>
              <a:t>BUSINESS </a:t>
            </a:r>
            <a:r>
              <a:rPr lang="en-US" sz="898" b="1" spc="-21" dirty="0">
                <a:solidFill>
                  <a:srgbClr val="1A1A1A"/>
                </a:solidFill>
                <a:latin typeface="Gosha Sans"/>
                <a:cs typeface="Gosha Sans"/>
              </a:rPr>
              <a:t>LUNCH </a:t>
            </a:r>
            <a:r>
              <a:rPr lang="en-US" sz="1347" b="1" spc="-21" dirty="0">
                <a:solidFill>
                  <a:srgbClr val="1A1A1A"/>
                </a:solidFill>
                <a:latin typeface="Gosha Sans"/>
                <a:cs typeface="Gosha Sans"/>
              </a:rPr>
              <a:t/>
            </a:r>
            <a:br>
              <a:rPr lang="en-US" sz="1347" b="1" spc="-21" dirty="0">
                <a:solidFill>
                  <a:srgbClr val="1A1A1A"/>
                </a:solidFill>
                <a:latin typeface="Gosha Sans"/>
                <a:cs typeface="Gosha Sans"/>
              </a:rPr>
            </a:br>
            <a:r>
              <a:rPr lang="en-US" sz="1347" b="1" spc="-21" dirty="0">
                <a:solidFill>
                  <a:srgbClr val="1A1A1A"/>
                </a:solidFill>
                <a:latin typeface="Gosha Sans"/>
                <a:cs typeface="Gosha Sans"/>
              </a:rPr>
              <a:t>  </a:t>
            </a:r>
            <a:endParaRPr lang="en-US" sz="1347" b="1" dirty="0"/>
          </a:p>
        </p:txBody>
      </p:sp>
      <p:sp>
        <p:nvSpPr>
          <p:cNvPr id="14" name="object 14"/>
          <p:cNvSpPr/>
          <p:nvPr/>
        </p:nvSpPr>
        <p:spPr>
          <a:xfrm flipV="1">
            <a:off x="516168" y="8249395"/>
            <a:ext cx="1978202" cy="427606"/>
          </a:xfrm>
          <a:custGeom>
            <a:avLst/>
            <a:gdLst/>
            <a:ahLst/>
            <a:cxnLst/>
            <a:rect l="l" t="t" r="r" b="b"/>
            <a:pathLst>
              <a:path w="11480800" h="8951594">
                <a:moveTo>
                  <a:pt x="3452584" y="8933853"/>
                </a:moveTo>
                <a:lnTo>
                  <a:pt x="3448189" y="8922347"/>
                </a:lnTo>
                <a:lnTo>
                  <a:pt x="3435667" y="8916987"/>
                </a:lnTo>
                <a:lnTo>
                  <a:pt x="0" y="8933993"/>
                </a:lnTo>
                <a:lnTo>
                  <a:pt x="3435667" y="8950998"/>
                </a:lnTo>
                <a:lnTo>
                  <a:pt x="3448520" y="8945435"/>
                </a:lnTo>
                <a:lnTo>
                  <a:pt x="3452584" y="8933853"/>
                </a:lnTo>
                <a:close/>
              </a:path>
              <a:path w="11480800" h="8951594">
                <a:moveTo>
                  <a:pt x="3452584" y="2915894"/>
                </a:moveTo>
                <a:lnTo>
                  <a:pt x="3448189" y="2904388"/>
                </a:lnTo>
                <a:lnTo>
                  <a:pt x="3435667" y="2899016"/>
                </a:lnTo>
                <a:lnTo>
                  <a:pt x="0" y="2916034"/>
                </a:lnTo>
                <a:lnTo>
                  <a:pt x="3435667" y="2933039"/>
                </a:lnTo>
                <a:lnTo>
                  <a:pt x="3448520" y="2927464"/>
                </a:lnTo>
                <a:lnTo>
                  <a:pt x="3452584" y="2915894"/>
                </a:lnTo>
                <a:close/>
              </a:path>
              <a:path w="11480800" h="8951594">
                <a:moveTo>
                  <a:pt x="3452584" y="16878"/>
                </a:moveTo>
                <a:lnTo>
                  <a:pt x="3448189" y="5359"/>
                </a:lnTo>
                <a:lnTo>
                  <a:pt x="3435667" y="0"/>
                </a:lnTo>
                <a:lnTo>
                  <a:pt x="0" y="17005"/>
                </a:lnTo>
                <a:lnTo>
                  <a:pt x="3435667" y="34023"/>
                </a:lnTo>
                <a:lnTo>
                  <a:pt x="3448520" y="28448"/>
                </a:lnTo>
                <a:lnTo>
                  <a:pt x="3452584" y="16878"/>
                </a:lnTo>
                <a:close/>
              </a:path>
              <a:path w="11480800" h="8951594">
                <a:moveTo>
                  <a:pt x="11480559" y="8933993"/>
                </a:moveTo>
                <a:lnTo>
                  <a:pt x="8044904" y="8916987"/>
                </a:lnTo>
                <a:lnTo>
                  <a:pt x="8032051" y="8922550"/>
                </a:lnTo>
                <a:lnTo>
                  <a:pt x="8027987" y="8934132"/>
                </a:lnTo>
                <a:lnTo>
                  <a:pt x="8032382" y="8945639"/>
                </a:lnTo>
                <a:lnTo>
                  <a:pt x="8044904" y="8950998"/>
                </a:lnTo>
                <a:lnTo>
                  <a:pt x="11480559" y="8933993"/>
                </a:lnTo>
                <a:close/>
              </a:path>
              <a:path w="11480800" h="8951594">
                <a:moveTo>
                  <a:pt x="11480559" y="2916021"/>
                </a:moveTo>
                <a:lnTo>
                  <a:pt x="8044904" y="2899016"/>
                </a:lnTo>
                <a:lnTo>
                  <a:pt x="8032051" y="2904591"/>
                </a:lnTo>
                <a:lnTo>
                  <a:pt x="8027987" y="2916161"/>
                </a:lnTo>
                <a:lnTo>
                  <a:pt x="8032382" y="2927667"/>
                </a:lnTo>
                <a:lnTo>
                  <a:pt x="8044904" y="2933039"/>
                </a:lnTo>
                <a:lnTo>
                  <a:pt x="11480559" y="2916021"/>
                </a:lnTo>
                <a:close/>
              </a:path>
              <a:path w="11480800" h="8951594">
                <a:moveTo>
                  <a:pt x="11480559" y="17005"/>
                </a:moveTo>
                <a:lnTo>
                  <a:pt x="8044904" y="0"/>
                </a:lnTo>
                <a:lnTo>
                  <a:pt x="8032051" y="5575"/>
                </a:lnTo>
                <a:lnTo>
                  <a:pt x="8027987" y="17145"/>
                </a:lnTo>
                <a:lnTo>
                  <a:pt x="8032382" y="28651"/>
                </a:lnTo>
                <a:lnTo>
                  <a:pt x="8044904" y="34023"/>
                </a:lnTo>
                <a:lnTo>
                  <a:pt x="11480559" y="17005"/>
                </a:lnTo>
                <a:close/>
              </a:path>
            </a:pathLst>
          </a:custGeom>
          <a:solidFill>
            <a:srgbClr val="882121"/>
          </a:solidFill>
        </p:spPr>
        <p:txBody>
          <a:bodyPr wrap="square" lIns="0" tIns="0" rIns="0" bIns="0" rtlCol="0"/>
          <a:lstStyle/>
          <a:p>
            <a:endParaRPr sz="253"/>
          </a:p>
        </p:txBody>
      </p:sp>
      <p:sp>
        <p:nvSpPr>
          <p:cNvPr id="15" name="object 15"/>
          <p:cNvSpPr txBox="1"/>
          <p:nvPr/>
        </p:nvSpPr>
        <p:spPr>
          <a:xfrm>
            <a:off x="2195152" y="3173026"/>
            <a:ext cx="1737269" cy="160704"/>
          </a:xfrm>
          <a:prstGeom prst="rect">
            <a:avLst/>
          </a:prstGeom>
        </p:spPr>
        <p:txBody>
          <a:bodyPr vert="horz" wrap="square" lIns="0" tIns="5226" rIns="0" bIns="0" rtlCol="0">
            <a:spAutoFit/>
          </a:bodyPr>
          <a:lstStyle/>
          <a:p>
            <a:pPr marL="4751">
              <a:spcBef>
                <a:spcPts val="41"/>
              </a:spcBef>
            </a:pPr>
            <a:r>
              <a:rPr sz="1010" b="1" spc="-73" dirty="0">
                <a:solidFill>
                  <a:srgbClr val="1A1A1A"/>
                </a:solidFill>
                <a:latin typeface="Gosha Sans"/>
                <a:cs typeface="Gosha Sans"/>
              </a:rPr>
              <a:t> </a:t>
            </a:r>
            <a:endParaRPr sz="1010" dirty="0">
              <a:latin typeface="Gosha Sans"/>
              <a:cs typeface="Gosha San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6168" y="791640"/>
            <a:ext cx="4372797" cy="3936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470" algn="ctr">
              <a:lnSpc>
                <a:spcPct val="107000"/>
              </a:lnSpc>
            </a:pPr>
            <a:r>
              <a:rPr lang="en-US" sz="898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COURSES - 75 AED </a:t>
            </a:r>
            <a:r>
              <a:rPr lang="en-US" sz="898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| </a:t>
            </a:r>
            <a:r>
              <a:rPr lang="en-US" sz="898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COURSES – 85 AED</a:t>
            </a:r>
          </a:p>
          <a:p>
            <a:pPr marR="7470" algn="ctr">
              <a:lnSpc>
                <a:spcPct val="107000"/>
              </a:lnSpc>
            </a:pPr>
            <a:endParaRPr lang="en-US" sz="898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en-US" sz="105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STARTERS</a:t>
            </a:r>
            <a:r>
              <a:rPr lang="en-US" sz="105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 </a:t>
            </a:r>
            <a:r>
              <a:rPr lang="en-US" sz="105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| choice of one</a:t>
            </a:r>
          </a:p>
          <a:p>
            <a:pPr algn="ctr">
              <a:lnSpc>
                <a:spcPct val="107000"/>
              </a:lnSpc>
            </a:pPr>
            <a:endParaRPr lang="en-US" sz="500" b="1" i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898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CRISPY ENOKI BAO (D, V)</a:t>
            </a:r>
            <a:endParaRPr lang="en-US" sz="898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898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Enoki</a:t>
            </a:r>
            <a:r>
              <a:rPr lang="en-US" sz="898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tempura, sweet chili sauce, pickled cucumber, lettuce, </a:t>
            </a:r>
            <a:r>
              <a:rPr lang="en-US" sz="898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hirata</a:t>
            </a:r>
            <a:r>
              <a:rPr lang="en-US" sz="898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bun</a:t>
            </a:r>
          </a:p>
          <a:p>
            <a:pPr algn="ctr"/>
            <a:endParaRPr lang="en-US" sz="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898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FRIED DUCK SPRING ROLL (S, N, LF)</a:t>
            </a:r>
            <a:endParaRPr lang="en-US" sz="898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898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Minced duck, hoisin sauce, peanut, coriander</a:t>
            </a:r>
            <a:endParaRPr lang="en-US" sz="898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599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898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PRAWN PAPAYA SALAD (N, SF, LF)</a:t>
            </a:r>
            <a:endParaRPr lang="en-US" sz="898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898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Green papaya, prawn, garlic, </a:t>
            </a:r>
            <a:r>
              <a:rPr lang="en-US" sz="898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thai</a:t>
            </a:r>
            <a:r>
              <a:rPr lang="en-US" sz="898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chili, cherry tomato, lime, </a:t>
            </a:r>
            <a:r>
              <a:rPr lang="en-US" sz="898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thai</a:t>
            </a:r>
            <a:r>
              <a:rPr lang="en-US" sz="898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tamarind dressing</a:t>
            </a:r>
          </a:p>
          <a:p>
            <a:pPr algn="ctr"/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n-US" sz="105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MAIN COURSE | choice of one</a:t>
            </a:r>
          </a:p>
          <a:p>
            <a:pPr algn="ctr">
              <a:lnSpc>
                <a:spcPct val="115000"/>
              </a:lnSpc>
            </a:pPr>
            <a:endParaRPr lang="en-US" sz="5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898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PAD KRA PAO CHICKEN (E, S, LF)</a:t>
            </a:r>
            <a:endParaRPr lang="en-US" sz="898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898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Wok fried chicken minced, fried egg, long beans, </a:t>
            </a:r>
            <a:r>
              <a:rPr lang="en-US" sz="898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thai</a:t>
            </a:r>
            <a:r>
              <a:rPr lang="en-US" sz="898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chili, </a:t>
            </a:r>
            <a:r>
              <a:rPr lang="en-US" sz="898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thai</a:t>
            </a:r>
            <a:r>
              <a:rPr lang="en-US" sz="898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basil and steamed rice</a:t>
            </a:r>
            <a:endParaRPr lang="en-US" sz="898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898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BEEF LO MEIN (E, S, LF) </a:t>
            </a:r>
            <a:endParaRPr lang="en-US" sz="898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898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Wok fried beef, egg noodles, egg, cabbage, capsicum, broccoli, </a:t>
            </a:r>
            <a:r>
              <a:rPr lang="en-US" sz="898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shimeji</a:t>
            </a:r>
            <a:r>
              <a:rPr lang="en-US" sz="898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mushroom, signature wok sauce</a:t>
            </a:r>
            <a:endParaRPr lang="en-US" sz="898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599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898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SZECHUAN BLACK BEAN FISH (S, LF)</a:t>
            </a:r>
            <a:endParaRPr lang="en-US" sz="898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898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Barramundi, capsicum, onion, ginger, </a:t>
            </a:r>
            <a:r>
              <a:rPr lang="en-US" sz="898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szechuan</a:t>
            </a:r>
            <a:r>
              <a:rPr lang="en-US" sz="898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pepper, coriander, chili black bean sauce</a:t>
            </a:r>
          </a:p>
          <a:p>
            <a:pPr algn="ctr"/>
            <a:endParaRPr lang="en-US" sz="11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05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DESSERT</a:t>
            </a:r>
          </a:p>
          <a:p>
            <a:pPr algn="ctr"/>
            <a:endParaRPr lang="en-US" sz="5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898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SWEET GREEN BEANS (V, VG, LF)</a:t>
            </a:r>
            <a:endParaRPr lang="en-US" sz="898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898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Iced mung beans in coconut milk</a:t>
            </a:r>
            <a:endParaRPr lang="en-US" sz="898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 flipH="1">
            <a:off x="707070" y="4772025"/>
            <a:ext cx="3990992" cy="1950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endParaRPr lang="en-US" sz="253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n-US" sz="105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SUSHI COMBO PLATTER - 80 AED </a:t>
            </a:r>
            <a:endParaRPr lang="en-US" sz="105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n-US" sz="898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MAKI (two each)</a:t>
            </a:r>
            <a:endParaRPr lang="en-US" sz="898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n-US" sz="898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898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Chili salmon roll, </a:t>
            </a:r>
            <a:r>
              <a:rPr lang="en-US" sz="898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california</a:t>
            </a:r>
            <a:r>
              <a:rPr lang="en-US" sz="898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roll, vegan roll</a:t>
            </a:r>
            <a:endParaRPr lang="en-US" sz="898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n-US" sz="898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898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NIGIRI (R) </a:t>
            </a:r>
            <a:r>
              <a:rPr lang="en-US" sz="898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(one each)</a:t>
            </a:r>
            <a:endParaRPr lang="en-US" sz="898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n-US" sz="898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Salmon, tuna</a:t>
            </a:r>
            <a:endParaRPr lang="en-US" sz="898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n-US" sz="898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SASHIMI </a:t>
            </a:r>
            <a:r>
              <a:rPr lang="en-AE" sz="898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(R) </a:t>
            </a:r>
            <a:r>
              <a:rPr lang="en-US" sz="898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(one </a:t>
            </a:r>
            <a:r>
              <a:rPr lang="en-US" sz="898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each)</a:t>
            </a:r>
            <a:endParaRPr lang="en-US" sz="898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n-US" sz="898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Salmon, tuna </a:t>
            </a:r>
          </a:p>
          <a:p>
            <a:pPr algn="ctr">
              <a:lnSpc>
                <a:spcPct val="115000"/>
              </a:lnSpc>
            </a:pPr>
            <a:endParaRPr lang="en-US" sz="5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05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DESSERT</a:t>
            </a:r>
          </a:p>
          <a:p>
            <a:pPr algn="ctr"/>
            <a:endParaRPr lang="en-US" sz="5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898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COCONUT PANNA COTTA (V, VG, LF)</a:t>
            </a:r>
            <a:endParaRPr lang="en-US" sz="898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898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Lychee, mint leaves, strawberry</a:t>
            </a:r>
          </a:p>
        </p:txBody>
      </p:sp>
      <p:sp>
        <p:nvSpPr>
          <p:cNvPr id="8" name="Rectangle 7"/>
          <p:cNvSpPr/>
          <p:nvPr/>
        </p:nvSpPr>
        <p:spPr>
          <a:xfrm rot="10800000" flipV="1">
            <a:off x="-11316" y="6901159"/>
            <a:ext cx="53214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Dishes indicated with contains N </a:t>
            </a:r>
            <a:r>
              <a:rPr lang="en-AE" sz="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sz="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Nuts V - Vegetarian VG - Vegan SF </a:t>
            </a:r>
            <a:r>
              <a:rPr lang="en-AE" sz="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sz="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Shellfish</a:t>
            </a:r>
          </a:p>
          <a:p>
            <a:pPr algn="ctr"/>
            <a:r>
              <a:rPr lang="en-US" sz="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S- Soy E </a:t>
            </a:r>
            <a:r>
              <a:rPr lang="en-AE" sz="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sz="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Egg </a:t>
            </a:r>
            <a:r>
              <a:rPr lang="en-AE" sz="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sz="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LF </a:t>
            </a:r>
            <a:r>
              <a:rPr lang="en-AE" sz="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sz="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lactose-free R - Raw D - Dairy</a:t>
            </a:r>
          </a:p>
          <a:p>
            <a:pPr algn="ctr"/>
            <a:r>
              <a:rPr lang="en-US" sz="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 prices in UAE Dirhams and inclusive of 7% municipality fees, 10% service charge and 5% value-added tax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434875" y="4772025"/>
            <a:ext cx="2449737" cy="60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1189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99774" y="316180"/>
            <a:ext cx="5156438" cy="754490"/>
          </a:xfrm>
          <a:prstGeom prst="rect">
            <a:avLst/>
          </a:prstGeom>
        </p:spPr>
        <p:txBody>
          <a:bodyPr vert="horz" wrap="square" lIns="0" tIns="4751" rIns="0" bIns="0" rtlCol="0" anchor="ctr">
            <a:spAutoFit/>
          </a:bodyPr>
          <a:lstStyle/>
          <a:p>
            <a:pPr>
              <a:lnSpc>
                <a:spcPct val="80000"/>
              </a:lnSpc>
              <a:spcBef>
                <a:spcPts val="144"/>
              </a:spcBef>
              <a:spcAft>
                <a:spcPts val="144"/>
              </a:spcAft>
            </a:pPr>
            <a:r>
              <a:rPr lang="en-US" sz="2245" b="1" spc="-54" dirty="0"/>
              <a:t>LAH LAH</a:t>
            </a:r>
            <a:br>
              <a:rPr lang="en-US" sz="2245" b="1" spc="-54" dirty="0"/>
            </a:br>
            <a:r>
              <a:rPr lang="en-US" sz="1600" b="1" spc="-54" dirty="0" smtClean="0"/>
              <a:t>FRIDAY</a:t>
            </a:r>
            <a:br>
              <a:rPr lang="en-US" sz="1600" b="1" spc="-54" dirty="0" smtClean="0"/>
            </a:br>
            <a:r>
              <a:rPr lang="en-US" sz="898" b="1" spc="-21" dirty="0" smtClean="0">
                <a:solidFill>
                  <a:srgbClr val="1A1A1A"/>
                </a:solidFill>
                <a:latin typeface="Gosha Sans"/>
                <a:cs typeface="Gosha Sans"/>
              </a:rPr>
              <a:t>BUSINESS </a:t>
            </a:r>
            <a:r>
              <a:rPr lang="en-US" sz="898" b="1" spc="-21" dirty="0">
                <a:solidFill>
                  <a:srgbClr val="1A1A1A"/>
                </a:solidFill>
                <a:latin typeface="Gosha Sans"/>
                <a:cs typeface="Gosha Sans"/>
              </a:rPr>
              <a:t>LUNCH </a:t>
            </a:r>
            <a:r>
              <a:rPr lang="en-US" sz="1347" b="1" spc="-21" dirty="0">
                <a:solidFill>
                  <a:srgbClr val="1A1A1A"/>
                </a:solidFill>
                <a:latin typeface="Gosha Sans"/>
                <a:cs typeface="Gosha Sans"/>
              </a:rPr>
              <a:t/>
            </a:r>
            <a:br>
              <a:rPr lang="en-US" sz="1347" b="1" spc="-21" dirty="0">
                <a:solidFill>
                  <a:srgbClr val="1A1A1A"/>
                </a:solidFill>
                <a:latin typeface="Gosha Sans"/>
                <a:cs typeface="Gosha Sans"/>
              </a:rPr>
            </a:br>
            <a:r>
              <a:rPr lang="en-US" sz="1347" b="1" spc="-21" dirty="0">
                <a:solidFill>
                  <a:srgbClr val="1A1A1A"/>
                </a:solidFill>
                <a:latin typeface="Gosha Sans"/>
                <a:cs typeface="Gosha Sans"/>
              </a:rPr>
              <a:t>  </a:t>
            </a:r>
            <a:endParaRPr lang="en-US" sz="1347" b="1" dirty="0"/>
          </a:p>
        </p:txBody>
      </p:sp>
      <p:sp>
        <p:nvSpPr>
          <p:cNvPr id="14" name="object 14"/>
          <p:cNvSpPr/>
          <p:nvPr/>
        </p:nvSpPr>
        <p:spPr>
          <a:xfrm flipV="1">
            <a:off x="516168" y="8249395"/>
            <a:ext cx="1978202" cy="427606"/>
          </a:xfrm>
          <a:custGeom>
            <a:avLst/>
            <a:gdLst/>
            <a:ahLst/>
            <a:cxnLst/>
            <a:rect l="l" t="t" r="r" b="b"/>
            <a:pathLst>
              <a:path w="11480800" h="8951594">
                <a:moveTo>
                  <a:pt x="3452584" y="8933853"/>
                </a:moveTo>
                <a:lnTo>
                  <a:pt x="3448189" y="8922347"/>
                </a:lnTo>
                <a:lnTo>
                  <a:pt x="3435667" y="8916987"/>
                </a:lnTo>
                <a:lnTo>
                  <a:pt x="0" y="8933993"/>
                </a:lnTo>
                <a:lnTo>
                  <a:pt x="3435667" y="8950998"/>
                </a:lnTo>
                <a:lnTo>
                  <a:pt x="3448520" y="8945435"/>
                </a:lnTo>
                <a:lnTo>
                  <a:pt x="3452584" y="8933853"/>
                </a:lnTo>
                <a:close/>
              </a:path>
              <a:path w="11480800" h="8951594">
                <a:moveTo>
                  <a:pt x="3452584" y="2915894"/>
                </a:moveTo>
                <a:lnTo>
                  <a:pt x="3448189" y="2904388"/>
                </a:lnTo>
                <a:lnTo>
                  <a:pt x="3435667" y="2899016"/>
                </a:lnTo>
                <a:lnTo>
                  <a:pt x="0" y="2916034"/>
                </a:lnTo>
                <a:lnTo>
                  <a:pt x="3435667" y="2933039"/>
                </a:lnTo>
                <a:lnTo>
                  <a:pt x="3448520" y="2927464"/>
                </a:lnTo>
                <a:lnTo>
                  <a:pt x="3452584" y="2915894"/>
                </a:lnTo>
                <a:close/>
              </a:path>
              <a:path w="11480800" h="8951594">
                <a:moveTo>
                  <a:pt x="3452584" y="16878"/>
                </a:moveTo>
                <a:lnTo>
                  <a:pt x="3448189" y="5359"/>
                </a:lnTo>
                <a:lnTo>
                  <a:pt x="3435667" y="0"/>
                </a:lnTo>
                <a:lnTo>
                  <a:pt x="0" y="17005"/>
                </a:lnTo>
                <a:lnTo>
                  <a:pt x="3435667" y="34023"/>
                </a:lnTo>
                <a:lnTo>
                  <a:pt x="3448520" y="28448"/>
                </a:lnTo>
                <a:lnTo>
                  <a:pt x="3452584" y="16878"/>
                </a:lnTo>
                <a:close/>
              </a:path>
              <a:path w="11480800" h="8951594">
                <a:moveTo>
                  <a:pt x="11480559" y="8933993"/>
                </a:moveTo>
                <a:lnTo>
                  <a:pt x="8044904" y="8916987"/>
                </a:lnTo>
                <a:lnTo>
                  <a:pt x="8032051" y="8922550"/>
                </a:lnTo>
                <a:lnTo>
                  <a:pt x="8027987" y="8934132"/>
                </a:lnTo>
                <a:lnTo>
                  <a:pt x="8032382" y="8945639"/>
                </a:lnTo>
                <a:lnTo>
                  <a:pt x="8044904" y="8950998"/>
                </a:lnTo>
                <a:lnTo>
                  <a:pt x="11480559" y="8933993"/>
                </a:lnTo>
                <a:close/>
              </a:path>
              <a:path w="11480800" h="8951594">
                <a:moveTo>
                  <a:pt x="11480559" y="2916021"/>
                </a:moveTo>
                <a:lnTo>
                  <a:pt x="8044904" y="2899016"/>
                </a:lnTo>
                <a:lnTo>
                  <a:pt x="8032051" y="2904591"/>
                </a:lnTo>
                <a:lnTo>
                  <a:pt x="8027987" y="2916161"/>
                </a:lnTo>
                <a:lnTo>
                  <a:pt x="8032382" y="2927667"/>
                </a:lnTo>
                <a:lnTo>
                  <a:pt x="8044904" y="2933039"/>
                </a:lnTo>
                <a:lnTo>
                  <a:pt x="11480559" y="2916021"/>
                </a:lnTo>
                <a:close/>
              </a:path>
              <a:path w="11480800" h="8951594">
                <a:moveTo>
                  <a:pt x="11480559" y="17005"/>
                </a:moveTo>
                <a:lnTo>
                  <a:pt x="8044904" y="0"/>
                </a:lnTo>
                <a:lnTo>
                  <a:pt x="8032051" y="5575"/>
                </a:lnTo>
                <a:lnTo>
                  <a:pt x="8027987" y="17145"/>
                </a:lnTo>
                <a:lnTo>
                  <a:pt x="8032382" y="28651"/>
                </a:lnTo>
                <a:lnTo>
                  <a:pt x="8044904" y="34023"/>
                </a:lnTo>
                <a:lnTo>
                  <a:pt x="11480559" y="17005"/>
                </a:lnTo>
                <a:close/>
              </a:path>
            </a:pathLst>
          </a:custGeom>
          <a:solidFill>
            <a:srgbClr val="882121"/>
          </a:solidFill>
        </p:spPr>
        <p:txBody>
          <a:bodyPr wrap="square" lIns="0" tIns="0" rIns="0" bIns="0" rtlCol="0"/>
          <a:lstStyle/>
          <a:p>
            <a:endParaRPr sz="253"/>
          </a:p>
        </p:txBody>
      </p:sp>
      <p:sp>
        <p:nvSpPr>
          <p:cNvPr id="15" name="object 15"/>
          <p:cNvSpPr txBox="1"/>
          <p:nvPr/>
        </p:nvSpPr>
        <p:spPr>
          <a:xfrm>
            <a:off x="2195152" y="3173026"/>
            <a:ext cx="1737269" cy="160704"/>
          </a:xfrm>
          <a:prstGeom prst="rect">
            <a:avLst/>
          </a:prstGeom>
        </p:spPr>
        <p:txBody>
          <a:bodyPr vert="horz" wrap="square" lIns="0" tIns="5226" rIns="0" bIns="0" rtlCol="0">
            <a:spAutoFit/>
          </a:bodyPr>
          <a:lstStyle/>
          <a:p>
            <a:pPr marL="4751">
              <a:spcBef>
                <a:spcPts val="41"/>
              </a:spcBef>
            </a:pPr>
            <a:r>
              <a:rPr sz="1010" b="1" spc="-73" dirty="0">
                <a:solidFill>
                  <a:srgbClr val="1A1A1A"/>
                </a:solidFill>
                <a:latin typeface="Gosha Sans"/>
                <a:cs typeface="Gosha Sans"/>
              </a:rPr>
              <a:t> </a:t>
            </a:r>
            <a:endParaRPr sz="1010" dirty="0">
              <a:latin typeface="Gosha Sans"/>
              <a:cs typeface="Gosha San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6168" y="907795"/>
            <a:ext cx="4372797" cy="3936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470" algn="ctr">
              <a:lnSpc>
                <a:spcPct val="107000"/>
              </a:lnSpc>
            </a:pPr>
            <a:r>
              <a:rPr lang="en-US" sz="898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COURSES - 75 AED </a:t>
            </a:r>
            <a:r>
              <a:rPr lang="en-US" sz="898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| </a:t>
            </a:r>
            <a:r>
              <a:rPr lang="en-US" sz="898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COURSES – 85 AED</a:t>
            </a:r>
          </a:p>
          <a:p>
            <a:pPr marR="7470" algn="ctr">
              <a:lnSpc>
                <a:spcPct val="107000"/>
              </a:lnSpc>
            </a:pPr>
            <a:endParaRPr lang="en-US" sz="898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en-US" sz="105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STARTERS</a:t>
            </a:r>
            <a:r>
              <a:rPr lang="en-US" sz="105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 </a:t>
            </a:r>
            <a:r>
              <a:rPr lang="en-US" sz="105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| choice of one</a:t>
            </a:r>
          </a:p>
          <a:p>
            <a:pPr algn="ctr">
              <a:lnSpc>
                <a:spcPct val="107000"/>
              </a:lnSpc>
            </a:pPr>
            <a:endParaRPr lang="en-US" sz="500" b="1" i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898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FRIED VEGETABLE SPRING ROLL (V, VG, LF)</a:t>
            </a:r>
            <a:endParaRPr lang="en-US" sz="898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898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Mushrooms, glass noodles, cabbage, celery, sweet chili sauce</a:t>
            </a:r>
          </a:p>
          <a:p>
            <a:pPr algn="ctr"/>
            <a:endParaRPr lang="en-US" sz="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898" b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BEEF RENDANG BAO </a:t>
            </a:r>
            <a:r>
              <a:rPr lang="en-US" sz="898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(S, D)</a:t>
            </a:r>
            <a:endParaRPr lang="en-US" sz="898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898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Pulled beef rending, </a:t>
            </a:r>
            <a:r>
              <a:rPr lang="en-US" sz="898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hirata</a:t>
            </a:r>
            <a:r>
              <a:rPr lang="en-US" sz="898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steamed </a:t>
            </a:r>
            <a:r>
              <a:rPr lang="en-US" sz="898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bao</a:t>
            </a:r>
            <a:r>
              <a:rPr lang="en-US" sz="898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toasted coconut, fried shallots</a:t>
            </a:r>
            <a:endParaRPr lang="en-US" sz="898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599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898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SZECHUAN CHICKEN SALAD (S, NF, LF)</a:t>
            </a:r>
            <a:endParaRPr lang="en-US" sz="898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898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Grilled chicken, cabbage, capsicum, coriander, spring onions, </a:t>
            </a:r>
            <a:r>
              <a:rPr lang="en-US" sz="898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898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zechuan</a:t>
            </a:r>
            <a:r>
              <a:rPr lang="en-US" sz="898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dressing</a:t>
            </a:r>
          </a:p>
          <a:p>
            <a:pPr algn="ctr"/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n-US" sz="105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MAIN COURSE | choice of one</a:t>
            </a:r>
          </a:p>
          <a:p>
            <a:pPr algn="ctr">
              <a:lnSpc>
                <a:spcPct val="115000"/>
              </a:lnSpc>
            </a:pPr>
            <a:endParaRPr lang="en-US" sz="5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898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THAI RED CURRY CHICKEN (LF)</a:t>
            </a:r>
            <a:endParaRPr lang="en-US" sz="898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898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Chicken cubes, </a:t>
            </a:r>
            <a:r>
              <a:rPr lang="en-US" sz="898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thai</a:t>
            </a:r>
            <a:r>
              <a:rPr lang="en-US" sz="898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eggplant, lychee, pineapple, grapes, red curry gravy, </a:t>
            </a:r>
            <a:r>
              <a:rPr lang="en-US" sz="898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thai</a:t>
            </a:r>
            <a:r>
              <a:rPr lang="en-US" sz="898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sweet basil</a:t>
            </a:r>
            <a:endParaRPr lang="en-US" sz="898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898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BEEF BLACK BEAN SAUCE (S, LF)</a:t>
            </a:r>
            <a:endParaRPr lang="en-US" sz="898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898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Wok fried beef, carrot, bamboo shoot, capsicum, ginger, black bean sauce</a:t>
            </a:r>
            <a:endParaRPr lang="en-US" sz="898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599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898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SINGAPOREAN PRAWN NOODLES (S, SF, LF)</a:t>
            </a:r>
            <a:endParaRPr lang="en-US" sz="898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898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Rice vermicelli, prawn, </a:t>
            </a:r>
            <a:r>
              <a:rPr lang="en-US" sz="898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bok</a:t>
            </a:r>
            <a:r>
              <a:rPr lang="en-US" sz="898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choy, capsicum, spring onions, curry spices seasoning, oyster sauce</a:t>
            </a:r>
          </a:p>
          <a:p>
            <a:pPr algn="ctr"/>
            <a:endParaRPr lang="en-US" sz="11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05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DESSERT</a:t>
            </a:r>
          </a:p>
          <a:p>
            <a:pPr algn="ctr"/>
            <a:endParaRPr lang="en-US" sz="5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898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COCONUT PANNA COTTA (V, VG, LF)</a:t>
            </a:r>
            <a:endParaRPr lang="en-US" sz="898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898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Lychee, mint leaves, strawberry</a:t>
            </a:r>
            <a:endParaRPr lang="en-US" sz="898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 flipH="1">
            <a:off x="707070" y="4848225"/>
            <a:ext cx="3990992" cy="1950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endParaRPr lang="en-US" sz="253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n-US" sz="105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SUSHI COMBO PLATTER - 80 AED </a:t>
            </a:r>
            <a:endParaRPr lang="en-US" sz="105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n-US" sz="898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MAKI (two each)</a:t>
            </a:r>
            <a:endParaRPr lang="en-US" sz="898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n-US" sz="898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898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Chili salmon roll, </a:t>
            </a:r>
            <a:r>
              <a:rPr lang="en-US" sz="898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california</a:t>
            </a:r>
            <a:r>
              <a:rPr lang="en-US" sz="898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roll, vegan roll </a:t>
            </a:r>
            <a:endParaRPr lang="en-US" sz="898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n-US" sz="898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898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NIGIRI (R) </a:t>
            </a:r>
            <a:r>
              <a:rPr lang="en-US" sz="898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(one each)</a:t>
            </a:r>
            <a:endParaRPr lang="en-US" sz="898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n-US" sz="898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Salmon, tuna</a:t>
            </a:r>
            <a:endParaRPr lang="en-US" sz="898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n-US" sz="898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SASHIMI </a:t>
            </a:r>
            <a:r>
              <a:rPr lang="en-AE" sz="898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(R) </a:t>
            </a:r>
            <a:r>
              <a:rPr lang="en-US" sz="898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(one </a:t>
            </a:r>
            <a:r>
              <a:rPr lang="en-US" sz="898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each)</a:t>
            </a:r>
            <a:endParaRPr lang="en-US" sz="898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n-US" sz="898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Salmon, tuna </a:t>
            </a:r>
          </a:p>
          <a:p>
            <a:pPr algn="ctr">
              <a:lnSpc>
                <a:spcPct val="115000"/>
              </a:lnSpc>
            </a:pPr>
            <a:endParaRPr lang="en-US" sz="5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05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DESSERT</a:t>
            </a:r>
          </a:p>
          <a:p>
            <a:pPr algn="ctr"/>
            <a:endParaRPr lang="en-US" sz="5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898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COCONUT PANNA COTTA (V, VG, LF)</a:t>
            </a:r>
            <a:endParaRPr lang="en-US" sz="898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898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Lychee, mint leaves, strawberry</a:t>
            </a:r>
          </a:p>
        </p:txBody>
      </p:sp>
      <p:sp>
        <p:nvSpPr>
          <p:cNvPr id="8" name="Rectangle 7"/>
          <p:cNvSpPr/>
          <p:nvPr/>
        </p:nvSpPr>
        <p:spPr>
          <a:xfrm rot="10800000" flipV="1">
            <a:off x="-11316" y="6901159"/>
            <a:ext cx="53214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Dishes indicated with contains N </a:t>
            </a:r>
            <a:r>
              <a:rPr lang="en-AE" sz="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sz="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Nuts V - Vegetarian VG - Vegan SF </a:t>
            </a:r>
            <a:r>
              <a:rPr lang="en-AE" sz="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sz="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Shellfish</a:t>
            </a:r>
          </a:p>
          <a:p>
            <a:pPr algn="ctr"/>
            <a:r>
              <a:rPr lang="en-US" sz="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S- Soy E </a:t>
            </a:r>
            <a:r>
              <a:rPr lang="en-AE" sz="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sz="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Egg </a:t>
            </a:r>
            <a:r>
              <a:rPr lang="en-AE" sz="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sz="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LF </a:t>
            </a:r>
            <a:r>
              <a:rPr lang="en-AE" sz="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sz="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lactose-free R - Raw D - Dairy</a:t>
            </a:r>
          </a:p>
          <a:p>
            <a:pPr algn="ctr"/>
            <a:r>
              <a:rPr lang="en-US" sz="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 prices in UAE Dirhams and inclusive of 7% municipality fees, 10% service charge and 5% value-added tax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434875" y="4848225"/>
            <a:ext cx="2449737" cy="60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6023558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3960F"/>
      </a:accent1>
      <a:accent2>
        <a:srgbClr val="E04116"/>
      </a:accent2>
      <a:accent3>
        <a:srgbClr val="9D4DE7"/>
      </a:accent3>
      <a:accent4>
        <a:srgbClr val="449EF3"/>
      </a:accent4>
      <a:accent5>
        <a:srgbClr val="39C6BE"/>
      </a:accent5>
      <a:accent6>
        <a:srgbClr val="88C933"/>
      </a:accent6>
      <a:hlink>
        <a:srgbClr val="EBB41F"/>
      </a:hlink>
      <a:folHlink>
        <a:srgbClr val="E1D676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29B3952A-A5A2-4E72-A5C9-A88B41734E0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1208</TotalTime>
  <Words>1586</Words>
  <Application>Microsoft Office PowerPoint</Application>
  <PresentationFormat>Custom</PresentationFormat>
  <Paragraphs>231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Calibri</vt:lpstr>
      <vt:lpstr>Calibri Light</vt:lpstr>
      <vt:lpstr>Gosha Sans</vt:lpstr>
      <vt:lpstr>Rockwell</vt:lpstr>
      <vt:lpstr>Wingdings</vt:lpstr>
      <vt:lpstr>Atlas</vt:lpstr>
      <vt:lpstr>LAH LAH MONDAY BUSINESS LUNCH    </vt:lpstr>
      <vt:lpstr>LAH LAH TUESDAY BUSINESS LUNCH    </vt:lpstr>
      <vt:lpstr>LAH LAH WEDNESDAY BUSINESS LUNCH    </vt:lpstr>
      <vt:lpstr>LAH LAH THURSDAY BUSINESS LUNCH    </vt:lpstr>
      <vt:lpstr>LAH LAH FRIDAY BUSINESS LUNCH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ROYA</dc:title>
  <dc:creator>Anew  Zion Anisius</dc:creator>
  <cp:lastModifiedBy>Micol John Cervantes</cp:lastModifiedBy>
  <cp:revision>52</cp:revision>
  <cp:lastPrinted>2023-10-25T19:40:40Z</cp:lastPrinted>
  <dcterms:created xsi:type="dcterms:W3CDTF">2023-09-12T05:53:26Z</dcterms:created>
  <dcterms:modified xsi:type="dcterms:W3CDTF">2025-03-02T13:18:55Z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2023-08-09T00:00:00Z</vt:filetime>
  </property>
  <property fmtid="{D5CDD505-2E9C-101B-9397-08002B2CF9AE}" pid="3" name="Creator">
    <vt:lpwstr>Adobe Illustrator 27.7 (Macintosh)</vt:lpwstr>
  </property>
  <property fmtid="{D5CDD505-2E9C-101B-9397-08002B2CF9AE}" pid="4" name="LastSaved">
    <vt:filetime>2023-09-12T00:00:00Z</vt:filetime>
  </property>
  <property fmtid="{D5CDD505-2E9C-101B-9397-08002B2CF9AE}" pid="5" name="Producer">
    <vt:lpwstr>Adobe PDF library 17.00</vt:lpwstr>
  </property>
  <property fmtid="{D5CDD505-2E9C-101B-9397-08002B2CF9AE}" pid="6" name="ClassificationContentMarkingHeaderLocations">
    <vt:lpwstr>Office Theme:8</vt:lpwstr>
  </property>
  <property fmtid="{D5CDD505-2E9C-101B-9397-08002B2CF9AE}" pid="7" name="ClassificationContentMarkingHeaderText">
    <vt:lpwstr>Classification: Internal</vt:lpwstr>
  </property>
  <property fmtid="{D5CDD505-2E9C-101B-9397-08002B2CF9AE}" pid="8" name="MSIP_Label_2f23d9d9-d8c9-4bbd-a204-c71ec2cfe465_Enabled">
    <vt:lpwstr>true</vt:lpwstr>
  </property>
  <property fmtid="{D5CDD505-2E9C-101B-9397-08002B2CF9AE}" pid="9" name="MSIP_Label_2f23d9d9-d8c9-4bbd-a204-c71ec2cfe465_SetDate">
    <vt:lpwstr>2025-03-02T13:18:55Z</vt:lpwstr>
  </property>
  <property fmtid="{D5CDD505-2E9C-101B-9397-08002B2CF9AE}" pid="10" name="MSIP_Label_2f23d9d9-d8c9-4bbd-a204-c71ec2cfe465_Method">
    <vt:lpwstr>Privileged</vt:lpwstr>
  </property>
  <property fmtid="{D5CDD505-2E9C-101B-9397-08002B2CF9AE}" pid="11" name="MSIP_Label_2f23d9d9-d8c9-4bbd-a204-c71ec2cfe465_Name">
    <vt:lpwstr>Internal`</vt:lpwstr>
  </property>
  <property fmtid="{D5CDD505-2E9C-101B-9397-08002B2CF9AE}" pid="12" name="MSIP_Label_2f23d9d9-d8c9-4bbd-a204-c71ec2cfe465_SiteId">
    <vt:lpwstr>eee3385e-742f-4e2e-b130-e496ed7d6a49</vt:lpwstr>
  </property>
  <property fmtid="{D5CDD505-2E9C-101B-9397-08002B2CF9AE}" pid="13" name="MSIP_Label_2f23d9d9-d8c9-4bbd-a204-c71ec2cfe465_ActionId">
    <vt:lpwstr>7c10405f-f528-433b-a647-d00c85274a2b</vt:lpwstr>
  </property>
  <property fmtid="{D5CDD505-2E9C-101B-9397-08002B2CF9AE}" pid="14" name="MSIP_Label_2f23d9d9-d8c9-4bbd-a204-c71ec2cfe465_ContentBits">
    <vt:lpwstr>1</vt:lpwstr>
  </property>
</Properties>
</file>